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1" roundtripDataSignature="AMtx7miVzOukVCmtYiyUQ8FGkV/vjUYJ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66c2e5a58d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66c2e5a58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66c2e5a58d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66c2e5a58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66c2e5a58d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66c2e5a58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8cd30bb282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8cd30bb28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8cd30bb282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8cd30bb28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8cd30bb282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8cd30bb28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8cd30bb282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8cd30bb28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UY"/>
              <a:t>Como nuestro objetivo era analizar las ventas de Black Friday en los años que nos daba el dataset, lo filtramos por año, mes y días exactos en el que cayó el Black Friday. También filtramos por categoría para ver cuales se vendieron </a:t>
            </a:r>
            <a:r>
              <a:rPr lang="es-UY"/>
              <a:t>más</a:t>
            </a:r>
            <a:r>
              <a:rPr lang="es-UY"/>
              <a:t> en esas fechas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8d4ef577c6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8d4ef577c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UY"/>
              <a:t>Con el fin de visualizar los resultados obtenidos de los diferentes datasets que creamos, usamos barplots, plots y boxplots. En esta diapositiva vemos las barplots.</a:t>
            </a:r>
            <a:endParaRPr/>
          </a:p>
          <a:p>
            <a:pPr indent="0" lvl="0" marL="0" rtl="0" algn="l">
              <a:spcBef>
                <a:spcPts val="0"/>
              </a:spcBef>
              <a:spcAft>
                <a:spcPts val="0"/>
              </a:spcAft>
              <a:buNone/>
            </a:pPr>
            <a:r>
              <a:rPr lang="es-UY"/>
              <a:t>Conclusiones que sacamos del análisis de los gráficos:</a:t>
            </a:r>
            <a:endParaRPr/>
          </a:p>
          <a:p>
            <a:pPr indent="-298450" lvl="0" marL="457200" rtl="0" algn="l">
              <a:spcBef>
                <a:spcPts val="0"/>
              </a:spcBef>
              <a:spcAft>
                <a:spcPts val="0"/>
              </a:spcAft>
              <a:buSzPts val="1100"/>
              <a:buAutoNum type="arabicPeriod"/>
            </a:pPr>
            <a:r>
              <a:rPr lang="es-UY"/>
              <a:t>Sales and Category: La categoría que más se vendió fue Technology, seguida de Furniture. La que menos se vendió fue Office Supplies.</a:t>
            </a:r>
            <a:endParaRPr/>
          </a:p>
          <a:p>
            <a:pPr indent="-298450" lvl="0" marL="457200" rtl="0" algn="l">
              <a:spcBef>
                <a:spcPts val="0"/>
              </a:spcBef>
              <a:spcAft>
                <a:spcPts val="0"/>
              </a:spcAft>
              <a:buSzPts val="1100"/>
              <a:buAutoNum type="arabicPeriod"/>
            </a:pPr>
            <a:r>
              <a:rPr lang="es-UY"/>
              <a:t>Sales and Year: a medida que pasan los años van aumentando las ventas de cada año. Leve disminución en 2015, pero luego siguen aumentando.</a:t>
            </a:r>
            <a:endParaRPr/>
          </a:p>
          <a:p>
            <a:pPr indent="-298450" lvl="0" marL="457200" rtl="0" algn="l">
              <a:spcBef>
                <a:spcPts val="0"/>
              </a:spcBef>
              <a:spcAft>
                <a:spcPts val="0"/>
              </a:spcAft>
              <a:buSzPts val="1100"/>
              <a:buAutoNum type="arabicPeriod"/>
            </a:pPr>
            <a:r>
              <a:rPr lang="es-UY"/>
              <a:t>Sales by Year and Month: menos en 2015, podemos ver que los meses en los que más se vende </a:t>
            </a:r>
            <a:r>
              <a:rPr lang="es-UY"/>
              <a:t>son noviembre</a:t>
            </a:r>
            <a:r>
              <a:rPr lang="es-UY"/>
              <a:t> y diciembre. Puede explicarse por fechas como cyber monday, black friday y además las fiestas.</a:t>
            </a:r>
            <a:endParaRPr/>
          </a:p>
          <a:p>
            <a:pPr indent="-298450" lvl="0" marL="457200" rtl="0" algn="l">
              <a:spcBef>
                <a:spcPts val="0"/>
              </a:spcBef>
              <a:spcAft>
                <a:spcPts val="0"/>
              </a:spcAft>
              <a:buSzPts val="1100"/>
              <a:buAutoNum type="arabicPeriod"/>
            </a:pPr>
            <a:r>
              <a:rPr lang="es-UY"/>
              <a:t>Sales by Category and Year: Menos en 2015, la </a:t>
            </a:r>
            <a:r>
              <a:rPr lang="es-UY"/>
              <a:t>categoría</a:t>
            </a:r>
            <a:r>
              <a:rPr lang="es-UY"/>
              <a:t> </a:t>
            </a:r>
            <a:r>
              <a:rPr lang="es-UY"/>
              <a:t>más</a:t>
            </a:r>
            <a:r>
              <a:rPr lang="es-UY"/>
              <a:t> vendida es siempre technology (en 2015 la </a:t>
            </a:r>
            <a:r>
              <a:rPr lang="es-UY"/>
              <a:t>más</a:t>
            </a:r>
            <a:r>
              <a:rPr lang="es-UY"/>
              <a:t> vendida es Furniture). Menos en 2017, office supplies es la categoría menos vendida (en 2017 la menos vendida es furniture)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8cd30bb28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8cd30bb2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cb53547de508c5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cb53547de508c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UY"/>
              <a:t>En esta diapositiva vemos las scatterplots y boxplots</a:t>
            </a:r>
            <a:endParaRPr/>
          </a:p>
          <a:p>
            <a:pPr indent="0" lvl="0" marL="0" rtl="0" algn="l">
              <a:spcBef>
                <a:spcPts val="0"/>
              </a:spcBef>
              <a:spcAft>
                <a:spcPts val="0"/>
              </a:spcAft>
              <a:buNone/>
            </a:pPr>
            <a:r>
              <a:rPr lang="es-UY"/>
              <a:t>No estaría entendiendo muy bien que conclusiones sacar de estas dos jajan’t</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cb53547de508c5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ecb53547de508c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cb53547de508c5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cb53547de508c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UY"/>
              <a:t>Al llegar al análisis de la correlación, nos dimos cuenta de que en nuestro EDA faltaban datos, por lo que tuvimos que profundizar un poco mas en lo que fue la limpieza de los datos, eliminando filas innecesarias y creando algunos mas pequeños para ver con mayor claridad lo que queríamos.</a:t>
            </a:r>
            <a:endParaRPr/>
          </a:p>
          <a:p>
            <a:pPr indent="0" lvl="0" marL="0" rtl="0" algn="l">
              <a:spcBef>
                <a:spcPts val="0"/>
              </a:spcBef>
              <a:spcAft>
                <a:spcPts val="0"/>
              </a:spcAft>
              <a:buNone/>
            </a:pPr>
            <a:r>
              <a:rPr lang="es-UY"/>
              <a:t>Usando el corr_matrix, calculamos el coeficiente de correlación de Pearson.</a:t>
            </a:r>
            <a:endParaRPr/>
          </a:p>
          <a:p>
            <a:pPr indent="0" lvl="0" marL="0" rtl="0" algn="l">
              <a:spcBef>
                <a:spcPts val="0"/>
              </a:spcBef>
              <a:spcAft>
                <a:spcPts val="0"/>
              </a:spcAft>
              <a:buNone/>
            </a:pPr>
            <a:r>
              <a:rPr lang="es-UY"/>
              <a:t>Sabemos que, mientras más cercano a uno es el valor del CP, más alta es la correlación/asociación entre variables.</a:t>
            </a:r>
            <a:endParaRPr/>
          </a:p>
          <a:p>
            <a:pPr indent="0" lvl="0" marL="0" rtl="0" algn="l">
              <a:spcBef>
                <a:spcPts val="0"/>
              </a:spcBef>
              <a:spcAft>
                <a:spcPts val="0"/>
              </a:spcAft>
              <a:buNone/>
            </a:pPr>
            <a:r>
              <a:rPr lang="es-UY"/>
              <a:t>Observamos que:</a:t>
            </a:r>
            <a:endParaRPr/>
          </a:p>
          <a:p>
            <a:pPr indent="-298450" lvl="0" marL="457200" rtl="0" algn="l">
              <a:spcBef>
                <a:spcPts val="0"/>
              </a:spcBef>
              <a:spcAft>
                <a:spcPts val="0"/>
              </a:spcAft>
              <a:buSzPts val="1100"/>
              <a:buAutoNum type="arabicPeriod"/>
            </a:pPr>
            <a:r>
              <a:rPr lang="es-UY"/>
              <a:t>La mayor correlación se da entre sales y year. Hay una relación entre la cantidad de ventas y el año. Recordemos lo observado en las gráficas.</a:t>
            </a:r>
            <a:endParaRPr/>
          </a:p>
          <a:p>
            <a:pPr indent="-298450" lvl="0" marL="457200" rtl="0" algn="l">
              <a:spcBef>
                <a:spcPts val="0"/>
              </a:spcBef>
              <a:spcAft>
                <a:spcPts val="0"/>
              </a:spcAft>
              <a:buSzPts val="1100"/>
              <a:buAutoNum type="arabicPeriod"/>
            </a:pPr>
            <a:r>
              <a:rPr lang="es-UY"/>
              <a:t>Luego, dentro de las categorías, la mayor correlación se da entre sales y technology (coincide con lo que observamos en los gráficos), lo sigue furniture y por último office supplies.</a:t>
            </a:r>
            <a:endParaRPr/>
          </a:p>
          <a:p>
            <a:pPr indent="-298450" lvl="0" marL="457200" rtl="0" algn="l">
              <a:spcBef>
                <a:spcPts val="0"/>
              </a:spcBef>
              <a:spcAft>
                <a:spcPts val="0"/>
              </a:spcAft>
              <a:buSzPts val="1100"/>
              <a:buAutoNum type="arabicPeriod"/>
            </a:pPr>
            <a:r>
              <a:rPr lang="es-UY"/>
              <a:t>A pesar de esto, los coeficientes obtenidos no son tan cercanos a 1 e incluso hay resultados negativos, lo que indica que la relacion entre las variables no es tan cercana.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cb53547de508c5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cb53547de508c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cb53547de508c5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ecb53547de508c5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UY"/>
              <a:t>Para el modelo de una variable, relacionamos Sales and Year. Hicimos 3 modelos para comparar y ver cuál se ajusta mejor a los puntos obtenidos en cada uno.</a:t>
            </a:r>
            <a:endParaRPr/>
          </a:p>
          <a:p>
            <a:pPr indent="-298450" lvl="0" marL="457200" rtl="0" algn="l">
              <a:spcBef>
                <a:spcPts val="0"/>
              </a:spcBef>
              <a:spcAft>
                <a:spcPts val="0"/>
              </a:spcAft>
              <a:buSzPts val="1100"/>
              <a:buAutoNum type="arabicPeriod"/>
            </a:pPr>
            <a:r>
              <a:rPr lang="es-UY"/>
              <a:t>Polinomio de grado 1: El ajuste es bastante bueno. Si miramos el R^2 es 0.86, se acerca bastante a 1. Sin </a:t>
            </a:r>
            <a:r>
              <a:rPr lang="es-UY"/>
              <a:t>embargo, viendo</a:t>
            </a:r>
            <a:r>
              <a:rPr lang="es-UY"/>
              <a:t> la gráfica, hay puntos como el de 2015 que se aleja bastante de la recta.</a:t>
            </a:r>
            <a:endParaRPr/>
          </a:p>
          <a:p>
            <a:pPr indent="-298450" lvl="0" marL="457200" rtl="0" algn="l">
              <a:spcBef>
                <a:spcPts val="0"/>
              </a:spcBef>
              <a:spcAft>
                <a:spcPts val="0"/>
              </a:spcAft>
              <a:buSzPts val="1100"/>
              <a:buAutoNum type="arabicPeriod"/>
            </a:pPr>
            <a:r>
              <a:rPr lang="es-UY"/>
              <a:t>Polinomio de grado 2: El ajuste es mejor. Si miramos el R^2, es 0.96 y se acerca aún más a 1 que el primer modelo. Viendo la gráfica, los puntos se acercan de manera más uniforme a la curva.</a:t>
            </a:r>
            <a:endParaRPr/>
          </a:p>
          <a:p>
            <a:pPr indent="-298450" lvl="0" marL="457200" rtl="0" algn="l">
              <a:spcBef>
                <a:spcPts val="0"/>
              </a:spcBef>
              <a:spcAft>
                <a:spcPts val="0"/>
              </a:spcAft>
              <a:buSzPts val="1100"/>
              <a:buAutoNum type="arabicPeriod"/>
            </a:pPr>
            <a:r>
              <a:rPr lang="es-UY"/>
              <a:t>Polinomio de grado 5: Aunque el R^2 es 0.99, no sería correcto utilizar este modelo, ya que </a:t>
            </a:r>
            <a:r>
              <a:rPr lang="es-UY"/>
              <a:t>estaríamos</a:t>
            </a:r>
            <a:r>
              <a:rPr lang="es-UY"/>
              <a:t> </a:t>
            </a:r>
            <a:r>
              <a:rPr lang="es-UY"/>
              <a:t>forzando al mismo a ajustarse a todos los puntos.</a:t>
            </a:r>
            <a:endParaRPr/>
          </a:p>
          <a:p>
            <a:pPr indent="0" lvl="0" marL="0" rtl="0" algn="l">
              <a:spcBef>
                <a:spcPts val="0"/>
              </a:spcBef>
              <a:spcAft>
                <a:spcPts val="0"/>
              </a:spcAft>
              <a:buNone/>
            </a:pPr>
            <a:r>
              <a:rPr lang="es-UY"/>
              <a:t>Elegimos el polinomio de grado 2 ya que es el que mejor se ajusta.</a:t>
            </a:r>
            <a:endParaRPr/>
          </a:p>
          <a:p>
            <a:pPr indent="0" lvl="0" marL="0" rtl="0" algn="l">
              <a:spcBef>
                <a:spcPts val="0"/>
              </a:spcBef>
              <a:spcAft>
                <a:spcPts val="0"/>
              </a:spcAft>
              <a:buNone/>
            </a:pPr>
            <a:r>
              <a:rPr lang="es-UY"/>
              <a: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97557d2679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97557d267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97557d2679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97557d267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UY"/>
              <a:t>Luego de haber seleccionado el modelo, hicimos la predicción de ventas para el año 2018 el cual era uno de nuestros objetivos. De acuerdo al resultado obtenido, vemos que es mayor a las ventas del 2017 mostradas en la diapositiva. Acá también se ve reflejada la tendencia al aumento de las ventas a medida que pasan los años, la cual se puede explicar por:</a:t>
            </a:r>
            <a:endParaRPr/>
          </a:p>
          <a:p>
            <a:pPr indent="-298450" lvl="0" marL="457200" rtl="0" algn="l">
              <a:spcBef>
                <a:spcPts val="0"/>
              </a:spcBef>
              <a:spcAft>
                <a:spcPts val="0"/>
              </a:spcAft>
              <a:buSzPts val="1100"/>
              <a:buAutoNum type="arabicPeriod"/>
            </a:pPr>
            <a:r>
              <a:rPr lang="es-UY"/>
              <a:t>Mejora de las plataformas (las compras por internet son más rápidas y seguras)</a:t>
            </a:r>
            <a:endParaRPr/>
          </a:p>
          <a:p>
            <a:pPr indent="-298450" lvl="0" marL="457200" rtl="0" algn="l">
              <a:spcBef>
                <a:spcPts val="0"/>
              </a:spcBef>
              <a:spcAft>
                <a:spcPts val="0"/>
              </a:spcAft>
              <a:buSzPts val="1100"/>
              <a:buAutoNum type="arabicPeriod"/>
            </a:pPr>
            <a:r>
              <a:rPr lang="es-UY"/>
              <a:t>Ventajas para los usuarios (Comodidad que ofrece la compra online, no hay necesidad de ir hasta una tienda y menos perdida de tiempo)</a:t>
            </a:r>
            <a:endParaRPr/>
          </a:p>
          <a:p>
            <a:pPr indent="-298450" lvl="0" marL="457200" rtl="0" algn="l">
              <a:spcBef>
                <a:spcPts val="0"/>
              </a:spcBef>
              <a:spcAft>
                <a:spcPts val="0"/>
              </a:spcAft>
              <a:buSzPts val="1100"/>
              <a:buAutoNum type="arabicPeriod"/>
            </a:pPr>
            <a:r>
              <a:rPr lang="es-UY"/>
              <a:t>Mayor cantidad de usuarios en internet a medida que pasan los años.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UY"/>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UY"/>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UY"/>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UY"/>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UY"/>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UY"/>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UY"/>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UY"/>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UY"/>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UY"/>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0"/>
          <p:cNvSpPr/>
          <p:nvPr>
            <p:ph idx="2" type="pic"/>
          </p:nvPr>
        </p:nvSpPr>
        <p:spPr>
          <a:xfrm>
            <a:off x="5183188" y="987425"/>
            <a:ext cx="6172200" cy="4873625"/>
          </a:xfrm>
          <a:prstGeom prst="rect">
            <a:avLst/>
          </a:prstGeom>
          <a:noFill/>
          <a:ln>
            <a:noFill/>
          </a:ln>
        </p:spPr>
      </p:sp>
      <p:sp>
        <p:nvSpPr>
          <p:cNvPr id="64" name="Google Shape;64;p2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UY"/>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UY"/>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7.png"/><Relationship Id="rId5"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15.png"/><Relationship Id="rId7"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23.png"/><Relationship Id="rId5"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30.png"/><Relationship Id="rId5"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a:blip r:embed="rId3">
            <a:alphaModFix/>
          </a:blip>
          <a:stretch>
            <a:fillRect/>
          </a:stretch>
        </p:blipFill>
        <p:spPr>
          <a:xfrm>
            <a:off x="3236275" y="3005400"/>
            <a:ext cx="5858951" cy="3293100"/>
          </a:xfrm>
          <a:prstGeom prst="rect">
            <a:avLst/>
          </a:prstGeom>
          <a:noFill/>
          <a:ln>
            <a:noFill/>
          </a:ln>
        </p:spPr>
      </p:pic>
      <p:sp>
        <p:nvSpPr>
          <p:cNvPr id="85" name="Google Shape;85;p1"/>
          <p:cNvSpPr txBox="1"/>
          <p:nvPr>
            <p:ph type="ctrTitle"/>
          </p:nvPr>
        </p:nvSpPr>
        <p:spPr>
          <a:xfrm>
            <a:off x="1524000" y="2445893"/>
            <a:ext cx="9144000" cy="8883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b="1" lang="es-UY">
                <a:solidFill>
                  <a:schemeClr val="accent5"/>
                </a:solidFill>
              </a:rPr>
              <a:t>Black Friday</a:t>
            </a:r>
            <a:endParaRPr b="1">
              <a:solidFill>
                <a:schemeClr val="accent5"/>
              </a:solidFill>
            </a:endParaRPr>
          </a:p>
        </p:txBody>
      </p:sp>
      <p:sp>
        <p:nvSpPr>
          <p:cNvPr id="86" name="Google Shape;86;p1"/>
          <p:cNvSpPr txBox="1"/>
          <p:nvPr>
            <p:ph idx="1" type="subTitle"/>
          </p:nvPr>
        </p:nvSpPr>
        <p:spPr>
          <a:xfrm>
            <a:off x="1523988" y="6047916"/>
            <a:ext cx="9144000" cy="4491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b="1" i="1" lang="es-UY">
                <a:solidFill>
                  <a:srgbClr val="F1C232"/>
                </a:solidFill>
              </a:rPr>
              <a:t>Sofía Borrazás, Sofía Serra, Geeovana Silveira y Mateo González</a:t>
            </a:r>
            <a:endParaRPr b="1" i="1">
              <a:solidFill>
                <a:srgbClr val="F1C232"/>
              </a:solidFill>
            </a:endParaRPr>
          </a:p>
        </p:txBody>
      </p:sp>
      <p:pic>
        <p:nvPicPr>
          <p:cNvPr id="87" name="Google Shape;87;p1"/>
          <p:cNvPicPr preferRelativeResize="0"/>
          <p:nvPr/>
        </p:nvPicPr>
        <p:blipFill rotWithShape="1">
          <a:blip r:embed="rId4">
            <a:alphaModFix/>
          </a:blip>
          <a:srcRect b="27906" l="0" r="0" t="25473"/>
          <a:stretch/>
        </p:blipFill>
        <p:spPr>
          <a:xfrm>
            <a:off x="2762250" y="802675"/>
            <a:ext cx="6667500" cy="1838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s-UY" sz="6000">
                <a:solidFill>
                  <a:schemeClr val="accent5"/>
                </a:solidFill>
              </a:rPr>
              <a:t>Presupuesto del negocio</a:t>
            </a:r>
            <a:endParaRPr b="1" sz="6000">
              <a:solidFill>
                <a:schemeClr val="accent5"/>
              </a:solidFill>
            </a:endParaRPr>
          </a:p>
        </p:txBody>
      </p:sp>
      <p:pic>
        <p:nvPicPr>
          <p:cNvPr id="155" name="Google Shape;155;p9"/>
          <p:cNvPicPr preferRelativeResize="0"/>
          <p:nvPr/>
        </p:nvPicPr>
        <p:blipFill>
          <a:blip r:embed="rId3">
            <a:alphaModFix/>
          </a:blip>
          <a:stretch>
            <a:fillRect/>
          </a:stretch>
        </p:blipFill>
        <p:spPr>
          <a:xfrm>
            <a:off x="10890425" y="95900"/>
            <a:ext cx="1222725" cy="1230925"/>
          </a:xfrm>
          <a:prstGeom prst="rect">
            <a:avLst/>
          </a:prstGeom>
          <a:noFill/>
          <a:ln>
            <a:noFill/>
          </a:ln>
        </p:spPr>
      </p:pic>
      <p:pic>
        <p:nvPicPr>
          <p:cNvPr id="156" name="Google Shape;156;p9"/>
          <p:cNvPicPr preferRelativeResize="0"/>
          <p:nvPr/>
        </p:nvPicPr>
        <p:blipFill>
          <a:blip r:embed="rId4">
            <a:alphaModFix/>
          </a:blip>
          <a:stretch>
            <a:fillRect/>
          </a:stretch>
        </p:blipFill>
        <p:spPr>
          <a:xfrm>
            <a:off x="1120625" y="1690703"/>
            <a:ext cx="9950750" cy="4346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g166c2e5a58d_0_3"/>
          <p:cNvPicPr preferRelativeResize="0"/>
          <p:nvPr/>
        </p:nvPicPr>
        <p:blipFill>
          <a:blip r:embed="rId3">
            <a:alphaModFix/>
          </a:blip>
          <a:stretch>
            <a:fillRect/>
          </a:stretch>
        </p:blipFill>
        <p:spPr>
          <a:xfrm>
            <a:off x="1805150" y="47963"/>
            <a:ext cx="8581701" cy="6762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0"/>
          <p:cNvSpPr txBox="1"/>
          <p:nvPr>
            <p:ph type="title"/>
          </p:nvPr>
        </p:nvSpPr>
        <p:spPr>
          <a:xfrm>
            <a:off x="838200" y="4857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s-UY" sz="6000">
                <a:solidFill>
                  <a:schemeClr val="accent5"/>
                </a:solidFill>
              </a:rPr>
              <a:t>Datasets</a:t>
            </a:r>
            <a:endParaRPr b="1" sz="6000">
              <a:solidFill>
                <a:schemeClr val="accent5"/>
              </a:solidFill>
            </a:endParaRPr>
          </a:p>
        </p:txBody>
      </p:sp>
      <p:pic>
        <p:nvPicPr>
          <p:cNvPr id="167" name="Google Shape;167;p10"/>
          <p:cNvPicPr preferRelativeResize="0"/>
          <p:nvPr/>
        </p:nvPicPr>
        <p:blipFill>
          <a:blip r:embed="rId3">
            <a:alphaModFix/>
          </a:blip>
          <a:stretch>
            <a:fillRect/>
          </a:stretch>
        </p:blipFill>
        <p:spPr>
          <a:xfrm>
            <a:off x="10890425" y="95900"/>
            <a:ext cx="1222725" cy="1230925"/>
          </a:xfrm>
          <a:prstGeom prst="rect">
            <a:avLst/>
          </a:prstGeom>
          <a:noFill/>
          <a:ln>
            <a:noFill/>
          </a:ln>
        </p:spPr>
      </p:pic>
      <p:pic>
        <p:nvPicPr>
          <p:cNvPr id="168" name="Google Shape;168;p10"/>
          <p:cNvPicPr preferRelativeResize="0"/>
          <p:nvPr/>
        </p:nvPicPr>
        <p:blipFill>
          <a:blip r:embed="rId4">
            <a:alphaModFix/>
          </a:blip>
          <a:stretch>
            <a:fillRect/>
          </a:stretch>
        </p:blipFill>
        <p:spPr>
          <a:xfrm>
            <a:off x="1748100" y="1374263"/>
            <a:ext cx="8695793" cy="48625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g166c2e5a58d_0_10"/>
          <p:cNvPicPr preferRelativeResize="0"/>
          <p:nvPr/>
        </p:nvPicPr>
        <p:blipFill>
          <a:blip r:embed="rId3">
            <a:alphaModFix/>
          </a:blip>
          <a:stretch>
            <a:fillRect/>
          </a:stretch>
        </p:blipFill>
        <p:spPr>
          <a:xfrm>
            <a:off x="10890425" y="95900"/>
            <a:ext cx="1222725" cy="1230925"/>
          </a:xfrm>
          <a:prstGeom prst="rect">
            <a:avLst/>
          </a:prstGeom>
          <a:noFill/>
          <a:ln>
            <a:noFill/>
          </a:ln>
        </p:spPr>
      </p:pic>
      <p:pic>
        <p:nvPicPr>
          <p:cNvPr id="174" name="Google Shape;174;g166c2e5a58d_0_10"/>
          <p:cNvPicPr preferRelativeResize="0"/>
          <p:nvPr/>
        </p:nvPicPr>
        <p:blipFill>
          <a:blip r:embed="rId4">
            <a:alphaModFix/>
          </a:blip>
          <a:stretch>
            <a:fillRect/>
          </a:stretch>
        </p:blipFill>
        <p:spPr>
          <a:xfrm>
            <a:off x="1288475" y="1326825"/>
            <a:ext cx="9615051" cy="5179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g166c2e5a58d_0_17"/>
          <p:cNvPicPr preferRelativeResize="0"/>
          <p:nvPr/>
        </p:nvPicPr>
        <p:blipFill>
          <a:blip r:embed="rId3">
            <a:alphaModFix/>
          </a:blip>
          <a:stretch>
            <a:fillRect/>
          </a:stretch>
        </p:blipFill>
        <p:spPr>
          <a:xfrm>
            <a:off x="1019175" y="935700"/>
            <a:ext cx="10153650" cy="5724525"/>
          </a:xfrm>
          <a:prstGeom prst="rect">
            <a:avLst/>
          </a:prstGeom>
          <a:noFill/>
          <a:ln>
            <a:noFill/>
          </a:ln>
        </p:spPr>
      </p:pic>
      <p:pic>
        <p:nvPicPr>
          <p:cNvPr id="180" name="Google Shape;180;g166c2e5a58d_0_17"/>
          <p:cNvPicPr preferRelativeResize="0"/>
          <p:nvPr/>
        </p:nvPicPr>
        <p:blipFill>
          <a:blip r:embed="rId4">
            <a:alphaModFix/>
          </a:blip>
          <a:stretch>
            <a:fillRect/>
          </a:stretch>
        </p:blipFill>
        <p:spPr>
          <a:xfrm>
            <a:off x="10890425" y="95900"/>
            <a:ext cx="1222725" cy="1230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18cd30bb282_0_11"/>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b="1" lang="es-UY" sz="7000">
                <a:solidFill>
                  <a:schemeClr val="accent5"/>
                </a:solidFill>
              </a:rPr>
              <a:t>Análisis</a:t>
            </a:r>
            <a:r>
              <a:rPr lang="es-UY"/>
              <a:t> </a:t>
            </a:r>
            <a:r>
              <a:rPr b="1" lang="es-UY" sz="7000">
                <a:solidFill>
                  <a:schemeClr val="accent5"/>
                </a:solidFill>
              </a:rPr>
              <a:t>requeridos</a:t>
            </a:r>
            <a:endParaRPr/>
          </a:p>
        </p:txBody>
      </p:sp>
      <p:sp>
        <p:nvSpPr>
          <p:cNvPr id="186" name="Google Shape;186;g18cd30bb282_0_11"/>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s-UY" sz="5000">
                <a:solidFill>
                  <a:schemeClr val="accent5"/>
                </a:solidFill>
              </a:rPr>
              <a:t>EDA</a:t>
            </a:r>
            <a:endParaRPr/>
          </a:p>
        </p:txBody>
      </p:sp>
      <p:pic>
        <p:nvPicPr>
          <p:cNvPr id="187" name="Google Shape;187;g18cd30bb282_0_11"/>
          <p:cNvPicPr preferRelativeResize="0"/>
          <p:nvPr/>
        </p:nvPicPr>
        <p:blipFill>
          <a:blip r:embed="rId3">
            <a:alphaModFix/>
          </a:blip>
          <a:stretch>
            <a:fillRect/>
          </a:stretch>
        </p:blipFill>
        <p:spPr>
          <a:xfrm>
            <a:off x="10890425" y="95900"/>
            <a:ext cx="1222725" cy="1230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18cd30bb282_0_17"/>
          <p:cNvSpPr txBox="1"/>
          <p:nvPr>
            <p:ph idx="1" type="subTitle"/>
          </p:nvPr>
        </p:nvSpPr>
        <p:spPr>
          <a:xfrm>
            <a:off x="1358850" y="532725"/>
            <a:ext cx="9474300" cy="13218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b="1" lang="es-UY" sz="4300">
                <a:solidFill>
                  <a:schemeClr val="accent5"/>
                </a:solidFill>
              </a:rPr>
              <a:t>Creamos nuevos datasets relacionando las distintas variables a estudiar</a:t>
            </a:r>
            <a:endParaRPr b="1" sz="4300">
              <a:solidFill>
                <a:schemeClr val="accent5"/>
              </a:solidFill>
            </a:endParaRPr>
          </a:p>
        </p:txBody>
      </p:sp>
      <p:pic>
        <p:nvPicPr>
          <p:cNvPr id="193" name="Google Shape;193;g18cd30bb282_0_17"/>
          <p:cNvPicPr preferRelativeResize="0"/>
          <p:nvPr/>
        </p:nvPicPr>
        <p:blipFill>
          <a:blip r:embed="rId3">
            <a:alphaModFix/>
          </a:blip>
          <a:stretch>
            <a:fillRect/>
          </a:stretch>
        </p:blipFill>
        <p:spPr>
          <a:xfrm>
            <a:off x="10890425" y="95900"/>
            <a:ext cx="1222725" cy="1230925"/>
          </a:xfrm>
          <a:prstGeom prst="rect">
            <a:avLst/>
          </a:prstGeom>
          <a:noFill/>
          <a:ln>
            <a:noFill/>
          </a:ln>
        </p:spPr>
      </p:pic>
      <p:sp>
        <p:nvSpPr>
          <p:cNvPr id="194" name="Google Shape;194;g18cd30bb282_0_17"/>
          <p:cNvSpPr txBox="1"/>
          <p:nvPr/>
        </p:nvSpPr>
        <p:spPr>
          <a:xfrm>
            <a:off x="735350" y="1729500"/>
            <a:ext cx="3660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UY" sz="2500">
                <a:solidFill>
                  <a:schemeClr val="accent4"/>
                </a:solidFill>
                <a:latin typeface="Calibri"/>
                <a:ea typeface="Calibri"/>
                <a:cs typeface="Calibri"/>
                <a:sym typeface="Calibri"/>
              </a:rPr>
              <a:t>Sales y Category</a:t>
            </a:r>
            <a:endParaRPr b="1" sz="2500">
              <a:solidFill>
                <a:schemeClr val="accent4"/>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195" name="Google Shape;195;g18cd30bb282_0_17"/>
          <p:cNvPicPr preferRelativeResize="0"/>
          <p:nvPr/>
        </p:nvPicPr>
        <p:blipFill>
          <a:blip r:embed="rId4">
            <a:alphaModFix/>
          </a:blip>
          <a:stretch>
            <a:fillRect/>
          </a:stretch>
        </p:blipFill>
        <p:spPr>
          <a:xfrm>
            <a:off x="735350" y="2370725"/>
            <a:ext cx="7048500" cy="1828800"/>
          </a:xfrm>
          <a:prstGeom prst="rect">
            <a:avLst/>
          </a:prstGeom>
          <a:noFill/>
          <a:ln>
            <a:noFill/>
          </a:ln>
        </p:spPr>
      </p:pic>
      <p:sp>
        <p:nvSpPr>
          <p:cNvPr id="196" name="Google Shape;196;g18cd30bb282_0_17"/>
          <p:cNvSpPr txBox="1"/>
          <p:nvPr/>
        </p:nvSpPr>
        <p:spPr>
          <a:xfrm>
            <a:off x="7229525" y="3036450"/>
            <a:ext cx="3660900" cy="785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s-UY" sz="2500">
                <a:solidFill>
                  <a:schemeClr val="accent4"/>
                </a:solidFill>
                <a:latin typeface="Calibri"/>
                <a:ea typeface="Calibri"/>
                <a:cs typeface="Calibri"/>
                <a:sym typeface="Calibri"/>
              </a:rPr>
              <a:t>Year y Sales</a:t>
            </a:r>
            <a:endParaRPr b="1" sz="2500">
              <a:solidFill>
                <a:schemeClr val="accent4"/>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197" name="Google Shape;197;g18cd30bb282_0_17"/>
          <p:cNvPicPr preferRelativeResize="0"/>
          <p:nvPr/>
        </p:nvPicPr>
        <p:blipFill>
          <a:blip r:embed="rId5">
            <a:alphaModFix/>
          </a:blip>
          <a:stretch>
            <a:fillRect/>
          </a:stretch>
        </p:blipFill>
        <p:spPr>
          <a:xfrm>
            <a:off x="4661075" y="3631225"/>
            <a:ext cx="6229350" cy="2171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g18cd30bb282_0_28"/>
          <p:cNvPicPr preferRelativeResize="0"/>
          <p:nvPr/>
        </p:nvPicPr>
        <p:blipFill>
          <a:blip r:embed="rId3">
            <a:alphaModFix/>
          </a:blip>
          <a:stretch>
            <a:fillRect/>
          </a:stretch>
        </p:blipFill>
        <p:spPr>
          <a:xfrm>
            <a:off x="10890425" y="95900"/>
            <a:ext cx="1222725" cy="1230925"/>
          </a:xfrm>
          <a:prstGeom prst="rect">
            <a:avLst/>
          </a:prstGeom>
          <a:noFill/>
          <a:ln>
            <a:noFill/>
          </a:ln>
        </p:spPr>
      </p:pic>
      <p:sp>
        <p:nvSpPr>
          <p:cNvPr id="203" name="Google Shape;203;g18cd30bb282_0_28"/>
          <p:cNvSpPr txBox="1"/>
          <p:nvPr/>
        </p:nvSpPr>
        <p:spPr>
          <a:xfrm>
            <a:off x="591500" y="426663"/>
            <a:ext cx="2078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UY" sz="2500">
                <a:solidFill>
                  <a:schemeClr val="accent4"/>
                </a:solidFill>
                <a:latin typeface="Calibri"/>
                <a:ea typeface="Calibri"/>
                <a:cs typeface="Calibri"/>
                <a:sym typeface="Calibri"/>
              </a:rPr>
              <a:t>Sales y Month</a:t>
            </a:r>
            <a:endParaRPr sz="1600">
              <a:latin typeface="Calibri"/>
              <a:ea typeface="Calibri"/>
              <a:cs typeface="Calibri"/>
              <a:sym typeface="Calibri"/>
            </a:endParaRPr>
          </a:p>
        </p:txBody>
      </p:sp>
      <p:pic>
        <p:nvPicPr>
          <p:cNvPr id="204" name="Google Shape;204;g18cd30bb282_0_28"/>
          <p:cNvPicPr preferRelativeResize="0"/>
          <p:nvPr/>
        </p:nvPicPr>
        <p:blipFill>
          <a:blip r:embed="rId4">
            <a:alphaModFix/>
          </a:blip>
          <a:stretch>
            <a:fillRect/>
          </a:stretch>
        </p:blipFill>
        <p:spPr>
          <a:xfrm>
            <a:off x="591500" y="996075"/>
            <a:ext cx="6438900" cy="1838325"/>
          </a:xfrm>
          <a:prstGeom prst="rect">
            <a:avLst/>
          </a:prstGeom>
          <a:noFill/>
          <a:ln>
            <a:noFill/>
          </a:ln>
        </p:spPr>
      </p:pic>
      <p:sp>
        <p:nvSpPr>
          <p:cNvPr id="205" name="Google Shape;205;g18cd30bb282_0_28"/>
          <p:cNvSpPr txBox="1"/>
          <p:nvPr/>
        </p:nvSpPr>
        <p:spPr>
          <a:xfrm>
            <a:off x="7465475" y="1522250"/>
            <a:ext cx="3424800" cy="569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s-UY" sz="2500">
                <a:solidFill>
                  <a:schemeClr val="accent4"/>
                </a:solidFill>
                <a:latin typeface="Calibri"/>
                <a:ea typeface="Calibri"/>
                <a:cs typeface="Calibri"/>
                <a:sym typeface="Calibri"/>
              </a:rPr>
              <a:t>Sales by Year y Month</a:t>
            </a:r>
            <a:endParaRPr sz="1600">
              <a:latin typeface="Calibri"/>
              <a:ea typeface="Calibri"/>
              <a:cs typeface="Calibri"/>
              <a:sym typeface="Calibri"/>
            </a:endParaRPr>
          </a:p>
        </p:txBody>
      </p:sp>
      <p:pic>
        <p:nvPicPr>
          <p:cNvPr id="206" name="Google Shape;206;g18cd30bb282_0_28"/>
          <p:cNvPicPr preferRelativeResize="0"/>
          <p:nvPr/>
        </p:nvPicPr>
        <p:blipFill>
          <a:blip r:embed="rId5">
            <a:alphaModFix/>
          </a:blip>
          <a:stretch>
            <a:fillRect/>
          </a:stretch>
        </p:blipFill>
        <p:spPr>
          <a:xfrm>
            <a:off x="2737025" y="2091650"/>
            <a:ext cx="8153400" cy="1828800"/>
          </a:xfrm>
          <a:prstGeom prst="rect">
            <a:avLst/>
          </a:prstGeom>
          <a:noFill/>
          <a:ln>
            <a:noFill/>
          </a:ln>
        </p:spPr>
      </p:pic>
      <p:sp>
        <p:nvSpPr>
          <p:cNvPr id="207" name="Google Shape;207;g18cd30bb282_0_28"/>
          <p:cNvSpPr txBox="1"/>
          <p:nvPr/>
        </p:nvSpPr>
        <p:spPr>
          <a:xfrm>
            <a:off x="591500" y="3920450"/>
            <a:ext cx="3424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UY" sz="2500">
                <a:solidFill>
                  <a:schemeClr val="accent4"/>
                </a:solidFill>
                <a:latin typeface="Calibri"/>
                <a:ea typeface="Calibri"/>
                <a:cs typeface="Calibri"/>
                <a:sym typeface="Calibri"/>
              </a:rPr>
              <a:t>Sales by Year y Category</a:t>
            </a:r>
            <a:endParaRPr sz="1600">
              <a:latin typeface="Calibri"/>
              <a:ea typeface="Calibri"/>
              <a:cs typeface="Calibri"/>
              <a:sym typeface="Calibri"/>
            </a:endParaRPr>
          </a:p>
        </p:txBody>
      </p:sp>
      <p:pic>
        <p:nvPicPr>
          <p:cNvPr id="208" name="Google Shape;208;g18cd30bb282_0_28"/>
          <p:cNvPicPr preferRelativeResize="0"/>
          <p:nvPr/>
        </p:nvPicPr>
        <p:blipFill>
          <a:blip r:embed="rId6">
            <a:alphaModFix/>
          </a:blip>
          <a:stretch>
            <a:fillRect/>
          </a:stretch>
        </p:blipFill>
        <p:spPr>
          <a:xfrm>
            <a:off x="591500" y="4489850"/>
            <a:ext cx="8801100" cy="1781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18cd30bb282_0_40"/>
          <p:cNvSpPr txBox="1"/>
          <p:nvPr>
            <p:ph idx="1" type="subTitle"/>
          </p:nvPr>
        </p:nvSpPr>
        <p:spPr>
          <a:xfrm>
            <a:off x="1067112" y="463600"/>
            <a:ext cx="10057800" cy="11538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SzPts val="770"/>
              <a:buNone/>
            </a:pPr>
            <a:r>
              <a:rPr b="1" lang="es-UY" sz="4310">
                <a:solidFill>
                  <a:schemeClr val="accent5"/>
                </a:solidFill>
              </a:rPr>
              <a:t>Dataset final con los datos que nos interesan analizar</a:t>
            </a:r>
            <a:endParaRPr b="1" sz="3400">
              <a:solidFill>
                <a:schemeClr val="accent5"/>
              </a:solidFill>
            </a:endParaRPr>
          </a:p>
        </p:txBody>
      </p:sp>
      <p:pic>
        <p:nvPicPr>
          <p:cNvPr id="214" name="Google Shape;214;g18cd30bb282_0_40"/>
          <p:cNvPicPr preferRelativeResize="0"/>
          <p:nvPr/>
        </p:nvPicPr>
        <p:blipFill>
          <a:blip r:embed="rId3">
            <a:alphaModFix/>
          </a:blip>
          <a:stretch>
            <a:fillRect/>
          </a:stretch>
        </p:blipFill>
        <p:spPr>
          <a:xfrm>
            <a:off x="10890425" y="95900"/>
            <a:ext cx="1222725" cy="1230925"/>
          </a:xfrm>
          <a:prstGeom prst="rect">
            <a:avLst/>
          </a:prstGeom>
          <a:noFill/>
          <a:ln>
            <a:noFill/>
          </a:ln>
        </p:spPr>
      </p:pic>
      <p:pic>
        <p:nvPicPr>
          <p:cNvPr id="215" name="Google Shape;215;g18cd30bb282_0_40"/>
          <p:cNvPicPr preferRelativeResize="0"/>
          <p:nvPr/>
        </p:nvPicPr>
        <p:blipFill>
          <a:blip r:embed="rId4">
            <a:alphaModFix/>
          </a:blip>
          <a:stretch>
            <a:fillRect/>
          </a:stretch>
        </p:blipFill>
        <p:spPr>
          <a:xfrm>
            <a:off x="3256049" y="1761325"/>
            <a:ext cx="5679924" cy="4393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18d4ef577c6_0_2"/>
          <p:cNvSpPr txBox="1"/>
          <p:nvPr>
            <p:ph idx="1" type="subTitle"/>
          </p:nvPr>
        </p:nvSpPr>
        <p:spPr>
          <a:xfrm>
            <a:off x="1524000" y="223893"/>
            <a:ext cx="9144000" cy="7302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s-UY" sz="4310">
                <a:solidFill>
                  <a:schemeClr val="accent5"/>
                </a:solidFill>
              </a:rPr>
              <a:t>Hicimos distintos tipos de gráficos </a:t>
            </a:r>
            <a:endParaRPr b="1" sz="4310">
              <a:solidFill>
                <a:schemeClr val="accent5"/>
              </a:solidFill>
            </a:endParaRPr>
          </a:p>
        </p:txBody>
      </p:sp>
      <p:pic>
        <p:nvPicPr>
          <p:cNvPr id="221" name="Google Shape;221;g18d4ef577c6_0_2"/>
          <p:cNvPicPr preferRelativeResize="0"/>
          <p:nvPr/>
        </p:nvPicPr>
        <p:blipFill>
          <a:blip r:embed="rId3">
            <a:alphaModFix/>
          </a:blip>
          <a:stretch>
            <a:fillRect/>
          </a:stretch>
        </p:blipFill>
        <p:spPr>
          <a:xfrm>
            <a:off x="10890425" y="95900"/>
            <a:ext cx="1222725" cy="1230925"/>
          </a:xfrm>
          <a:prstGeom prst="rect">
            <a:avLst/>
          </a:prstGeom>
          <a:noFill/>
          <a:ln>
            <a:noFill/>
          </a:ln>
        </p:spPr>
      </p:pic>
      <p:sp>
        <p:nvSpPr>
          <p:cNvPr id="222" name="Google Shape;222;g18d4ef577c6_0_2"/>
          <p:cNvSpPr txBox="1"/>
          <p:nvPr/>
        </p:nvSpPr>
        <p:spPr>
          <a:xfrm>
            <a:off x="1710441" y="834225"/>
            <a:ext cx="3996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UY" sz="2000">
                <a:solidFill>
                  <a:schemeClr val="accent4"/>
                </a:solidFill>
                <a:latin typeface="Calibri"/>
                <a:ea typeface="Calibri"/>
                <a:cs typeface="Calibri"/>
                <a:sym typeface="Calibri"/>
              </a:rPr>
              <a:t>Sales by Category</a:t>
            </a:r>
            <a:endParaRPr b="1" sz="2000">
              <a:solidFill>
                <a:schemeClr val="accent4"/>
              </a:solidFill>
              <a:latin typeface="Calibri"/>
              <a:ea typeface="Calibri"/>
              <a:cs typeface="Calibri"/>
              <a:sym typeface="Calibri"/>
            </a:endParaRPr>
          </a:p>
        </p:txBody>
      </p:sp>
      <p:pic>
        <p:nvPicPr>
          <p:cNvPr id="223" name="Google Shape;223;g18d4ef577c6_0_2"/>
          <p:cNvPicPr preferRelativeResize="0"/>
          <p:nvPr/>
        </p:nvPicPr>
        <p:blipFill>
          <a:blip r:embed="rId4">
            <a:alphaModFix/>
          </a:blip>
          <a:stretch>
            <a:fillRect/>
          </a:stretch>
        </p:blipFill>
        <p:spPr>
          <a:xfrm>
            <a:off x="1830375" y="1310100"/>
            <a:ext cx="3756725" cy="2447400"/>
          </a:xfrm>
          <a:prstGeom prst="rect">
            <a:avLst/>
          </a:prstGeom>
          <a:noFill/>
          <a:ln>
            <a:noFill/>
          </a:ln>
        </p:spPr>
      </p:pic>
      <p:sp>
        <p:nvSpPr>
          <p:cNvPr id="224" name="Google Shape;224;g18d4ef577c6_0_2"/>
          <p:cNvSpPr txBox="1"/>
          <p:nvPr/>
        </p:nvSpPr>
        <p:spPr>
          <a:xfrm>
            <a:off x="6706700" y="834225"/>
            <a:ext cx="3868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UY" sz="2000">
                <a:solidFill>
                  <a:schemeClr val="accent4"/>
                </a:solidFill>
                <a:latin typeface="Calibri"/>
                <a:ea typeface="Calibri"/>
                <a:cs typeface="Calibri"/>
                <a:sym typeface="Calibri"/>
              </a:rPr>
              <a:t>Sales by Year</a:t>
            </a:r>
            <a:endParaRPr b="1" sz="2000">
              <a:solidFill>
                <a:schemeClr val="accent4"/>
              </a:solidFill>
              <a:latin typeface="Calibri"/>
              <a:ea typeface="Calibri"/>
              <a:cs typeface="Calibri"/>
              <a:sym typeface="Calibri"/>
            </a:endParaRPr>
          </a:p>
        </p:txBody>
      </p:sp>
      <p:pic>
        <p:nvPicPr>
          <p:cNvPr id="225" name="Google Shape;225;g18d4ef577c6_0_2"/>
          <p:cNvPicPr preferRelativeResize="0"/>
          <p:nvPr/>
        </p:nvPicPr>
        <p:blipFill>
          <a:blip r:embed="rId5">
            <a:alphaModFix/>
          </a:blip>
          <a:stretch>
            <a:fillRect/>
          </a:stretch>
        </p:blipFill>
        <p:spPr>
          <a:xfrm>
            <a:off x="6760996" y="1331525"/>
            <a:ext cx="3759917" cy="2447400"/>
          </a:xfrm>
          <a:prstGeom prst="rect">
            <a:avLst/>
          </a:prstGeom>
          <a:noFill/>
          <a:ln>
            <a:noFill/>
          </a:ln>
        </p:spPr>
      </p:pic>
      <p:sp>
        <p:nvSpPr>
          <p:cNvPr id="226" name="Google Shape;226;g18d4ef577c6_0_2"/>
          <p:cNvSpPr txBox="1"/>
          <p:nvPr/>
        </p:nvSpPr>
        <p:spPr>
          <a:xfrm>
            <a:off x="1574538" y="3583825"/>
            <a:ext cx="4268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UY" sz="2000">
                <a:solidFill>
                  <a:schemeClr val="accent4"/>
                </a:solidFill>
                <a:latin typeface="Calibri"/>
                <a:ea typeface="Calibri"/>
                <a:cs typeface="Calibri"/>
                <a:sym typeface="Calibri"/>
              </a:rPr>
              <a:t>Sales by Year and Month</a:t>
            </a:r>
            <a:endParaRPr b="1" sz="2000">
              <a:solidFill>
                <a:schemeClr val="accent4"/>
              </a:solidFill>
              <a:latin typeface="Calibri"/>
              <a:ea typeface="Calibri"/>
              <a:cs typeface="Calibri"/>
              <a:sym typeface="Calibri"/>
            </a:endParaRPr>
          </a:p>
        </p:txBody>
      </p:sp>
      <p:pic>
        <p:nvPicPr>
          <p:cNvPr id="227" name="Google Shape;227;g18d4ef577c6_0_2"/>
          <p:cNvPicPr preferRelativeResize="0"/>
          <p:nvPr/>
        </p:nvPicPr>
        <p:blipFill>
          <a:blip r:embed="rId6">
            <a:alphaModFix/>
          </a:blip>
          <a:stretch>
            <a:fillRect/>
          </a:stretch>
        </p:blipFill>
        <p:spPr>
          <a:xfrm>
            <a:off x="1679918" y="4033562"/>
            <a:ext cx="4057650" cy="2314575"/>
          </a:xfrm>
          <a:prstGeom prst="rect">
            <a:avLst/>
          </a:prstGeom>
          <a:noFill/>
          <a:ln>
            <a:noFill/>
          </a:ln>
        </p:spPr>
      </p:pic>
      <p:sp>
        <p:nvSpPr>
          <p:cNvPr id="228" name="Google Shape;228;g18d4ef577c6_0_2"/>
          <p:cNvSpPr txBox="1"/>
          <p:nvPr/>
        </p:nvSpPr>
        <p:spPr>
          <a:xfrm>
            <a:off x="6306800" y="3583825"/>
            <a:ext cx="4268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UY" sz="2000">
                <a:solidFill>
                  <a:schemeClr val="accent4"/>
                </a:solidFill>
                <a:latin typeface="Calibri"/>
                <a:ea typeface="Calibri"/>
                <a:cs typeface="Calibri"/>
                <a:sym typeface="Calibri"/>
              </a:rPr>
              <a:t>Sales by Category and Year</a:t>
            </a:r>
            <a:endParaRPr b="1" sz="2000">
              <a:solidFill>
                <a:schemeClr val="accent4"/>
              </a:solidFill>
              <a:latin typeface="Calibri"/>
              <a:ea typeface="Calibri"/>
              <a:cs typeface="Calibri"/>
              <a:sym typeface="Calibri"/>
            </a:endParaRPr>
          </a:p>
        </p:txBody>
      </p:sp>
      <p:pic>
        <p:nvPicPr>
          <p:cNvPr id="229" name="Google Shape;229;g18d4ef577c6_0_2"/>
          <p:cNvPicPr preferRelativeResize="0"/>
          <p:nvPr/>
        </p:nvPicPr>
        <p:blipFill>
          <a:blip r:embed="rId7">
            <a:alphaModFix/>
          </a:blip>
          <a:stretch>
            <a:fillRect/>
          </a:stretch>
        </p:blipFill>
        <p:spPr>
          <a:xfrm>
            <a:off x="6893118" y="4076425"/>
            <a:ext cx="3495675" cy="2228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18cd30bb282_0_0"/>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b="1" lang="es-UY" sz="7000">
                <a:solidFill>
                  <a:schemeClr val="accent5"/>
                </a:solidFill>
              </a:rPr>
              <a:t>Gestión del proyecto</a:t>
            </a:r>
            <a:endParaRPr b="1" sz="7000">
              <a:solidFill>
                <a:schemeClr val="accent5"/>
              </a:solidFill>
            </a:endParaRPr>
          </a:p>
        </p:txBody>
      </p:sp>
      <p:sp>
        <p:nvSpPr>
          <p:cNvPr id="93" name="Google Shape;93;g18cd30bb282_0_0"/>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s-UY" sz="5000">
                <a:solidFill>
                  <a:schemeClr val="accent5"/>
                </a:solidFill>
              </a:rPr>
              <a:t>Entendimiento del negocio</a:t>
            </a:r>
            <a:endParaRPr b="1" sz="5000">
              <a:solidFill>
                <a:schemeClr val="accent5"/>
              </a:solidFill>
            </a:endParaRPr>
          </a:p>
        </p:txBody>
      </p:sp>
      <p:pic>
        <p:nvPicPr>
          <p:cNvPr id="94" name="Google Shape;94;g18cd30bb282_0_0"/>
          <p:cNvPicPr preferRelativeResize="0"/>
          <p:nvPr/>
        </p:nvPicPr>
        <p:blipFill>
          <a:blip r:embed="rId3">
            <a:alphaModFix/>
          </a:blip>
          <a:stretch>
            <a:fillRect/>
          </a:stretch>
        </p:blipFill>
        <p:spPr>
          <a:xfrm>
            <a:off x="10890425" y="95900"/>
            <a:ext cx="1222725" cy="1230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gecb53547de508c5_2"/>
          <p:cNvPicPr preferRelativeResize="0"/>
          <p:nvPr/>
        </p:nvPicPr>
        <p:blipFill>
          <a:blip r:embed="rId3">
            <a:alphaModFix/>
          </a:blip>
          <a:stretch>
            <a:fillRect/>
          </a:stretch>
        </p:blipFill>
        <p:spPr>
          <a:xfrm>
            <a:off x="10890425" y="95900"/>
            <a:ext cx="1222725" cy="1230925"/>
          </a:xfrm>
          <a:prstGeom prst="rect">
            <a:avLst/>
          </a:prstGeom>
          <a:noFill/>
          <a:ln>
            <a:noFill/>
          </a:ln>
        </p:spPr>
      </p:pic>
      <p:sp>
        <p:nvSpPr>
          <p:cNvPr id="235" name="Google Shape;235;gecb53547de508c5_2"/>
          <p:cNvSpPr txBox="1"/>
          <p:nvPr/>
        </p:nvSpPr>
        <p:spPr>
          <a:xfrm>
            <a:off x="671341" y="834225"/>
            <a:ext cx="3996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UY" sz="2000">
                <a:solidFill>
                  <a:schemeClr val="accent4"/>
                </a:solidFill>
                <a:latin typeface="Calibri"/>
                <a:ea typeface="Calibri"/>
                <a:cs typeface="Calibri"/>
                <a:sym typeface="Calibri"/>
              </a:rPr>
              <a:t>Sales and yyyymm</a:t>
            </a:r>
            <a:endParaRPr b="1" sz="2000">
              <a:solidFill>
                <a:schemeClr val="accent4"/>
              </a:solidFill>
              <a:latin typeface="Calibri"/>
              <a:ea typeface="Calibri"/>
              <a:cs typeface="Calibri"/>
              <a:sym typeface="Calibri"/>
            </a:endParaRPr>
          </a:p>
        </p:txBody>
      </p:sp>
      <p:pic>
        <p:nvPicPr>
          <p:cNvPr id="236" name="Google Shape;236;gecb53547de508c5_2"/>
          <p:cNvPicPr preferRelativeResize="0"/>
          <p:nvPr/>
        </p:nvPicPr>
        <p:blipFill>
          <a:blip r:embed="rId4">
            <a:alphaModFix/>
          </a:blip>
          <a:stretch>
            <a:fillRect/>
          </a:stretch>
        </p:blipFill>
        <p:spPr>
          <a:xfrm>
            <a:off x="624000" y="1479222"/>
            <a:ext cx="4091300" cy="2700700"/>
          </a:xfrm>
          <a:prstGeom prst="rect">
            <a:avLst/>
          </a:prstGeom>
          <a:noFill/>
          <a:ln>
            <a:noFill/>
          </a:ln>
        </p:spPr>
      </p:pic>
      <p:sp>
        <p:nvSpPr>
          <p:cNvPr id="237" name="Google Shape;237;gecb53547de508c5_2"/>
          <p:cNvSpPr txBox="1"/>
          <p:nvPr/>
        </p:nvSpPr>
        <p:spPr>
          <a:xfrm>
            <a:off x="5939241" y="834225"/>
            <a:ext cx="3996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UY" sz="2000">
                <a:solidFill>
                  <a:schemeClr val="accent4"/>
                </a:solidFill>
                <a:latin typeface="Calibri"/>
                <a:ea typeface="Calibri"/>
                <a:cs typeface="Calibri"/>
                <a:sym typeface="Calibri"/>
              </a:rPr>
              <a:t>Sales and Year</a:t>
            </a:r>
            <a:endParaRPr b="1" sz="2000">
              <a:solidFill>
                <a:schemeClr val="accent4"/>
              </a:solidFill>
              <a:latin typeface="Calibri"/>
              <a:ea typeface="Calibri"/>
              <a:cs typeface="Calibri"/>
              <a:sym typeface="Calibri"/>
            </a:endParaRPr>
          </a:p>
        </p:txBody>
      </p:sp>
      <p:pic>
        <p:nvPicPr>
          <p:cNvPr id="238" name="Google Shape;238;gecb53547de508c5_2"/>
          <p:cNvPicPr preferRelativeResize="0"/>
          <p:nvPr/>
        </p:nvPicPr>
        <p:blipFill>
          <a:blip r:embed="rId5">
            <a:alphaModFix/>
          </a:blip>
          <a:stretch>
            <a:fillRect/>
          </a:stretch>
        </p:blipFill>
        <p:spPr>
          <a:xfrm>
            <a:off x="5172925" y="1479225"/>
            <a:ext cx="6334125" cy="3657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ecb53547de508c5_19"/>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b="1" lang="es-UY" sz="7000">
                <a:solidFill>
                  <a:schemeClr val="accent5"/>
                </a:solidFill>
              </a:rPr>
              <a:t>Análisis</a:t>
            </a:r>
            <a:r>
              <a:rPr lang="es-UY"/>
              <a:t> </a:t>
            </a:r>
            <a:r>
              <a:rPr b="1" lang="es-UY" sz="7000">
                <a:solidFill>
                  <a:schemeClr val="accent5"/>
                </a:solidFill>
              </a:rPr>
              <a:t>requeridos</a:t>
            </a:r>
            <a:endParaRPr/>
          </a:p>
        </p:txBody>
      </p:sp>
      <p:sp>
        <p:nvSpPr>
          <p:cNvPr id="244" name="Google Shape;244;gecb53547de508c5_19"/>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s-UY" sz="5000">
                <a:solidFill>
                  <a:schemeClr val="accent5"/>
                </a:solidFill>
              </a:rPr>
              <a:t>Correlación entre variables</a:t>
            </a:r>
            <a:endParaRPr/>
          </a:p>
        </p:txBody>
      </p:sp>
      <p:pic>
        <p:nvPicPr>
          <p:cNvPr id="245" name="Google Shape;245;gecb53547de508c5_19"/>
          <p:cNvPicPr preferRelativeResize="0"/>
          <p:nvPr/>
        </p:nvPicPr>
        <p:blipFill>
          <a:blip r:embed="rId3">
            <a:alphaModFix/>
          </a:blip>
          <a:stretch>
            <a:fillRect/>
          </a:stretch>
        </p:blipFill>
        <p:spPr>
          <a:xfrm>
            <a:off x="10890425" y="95900"/>
            <a:ext cx="1222725" cy="1230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gecb53547de508c5_14"/>
          <p:cNvPicPr preferRelativeResize="0"/>
          <p:nvPr/>
        </p:nvPicPr>
        <p:blipFill>
          <a:blip r:embed="rId3">
            <a:alphaModFix/>
          </a:blip>
          <a:stretch>
            <a:fillRect/>
          </a:stretch>
        </p:blipFill>
        <p:spPr>
          <a:xfrm>
            <a:off x="3267699" y="1881900"/>
            <a:ext cx="5656600" cy="3094200"/>
          </a:xfrm>
          <a:prstGeom prst="rect">
            <a:avLst/>
          </a:prstGeom>
          <a:noFill/>
          <a:ln>
            <a:noFill/>
          </a:ln>
        </p:spPr>
      </p:pic>
      <p:pic>
        <p:nvPicPr>
          <p:cNvPr id="251" name="Google Shape;251;gecb53547de508c5_14"/>
          <p:cNvPicPr preferRelativeResize="0"/>
          <p:nvPr/>
        </p:nvPicPr>
        <p:blipFill>
          <a:blip r:embed="rId4">
            <a:alphaModFix/>
          </a:blip>
          <a:stretch>
            <a:fillRect/>
          </a:stretch>
        </p:blipFill>
        <p:spPr>
          <a:xfrm>
            <a:off x="10890425" y="95900"/>
            <a:ext cx="1222725" cy="1230925"/>
          </a:xfrm>
          <a:prstGeom prst="rect">
            <a:avLst/>
          </a:prstGeom>
          <a:noFill/>
          <a:ln>
            <a:noFill/>
          </a:ln>
        </p:spPr>
      </p:pic>
      <p:sp>
        <p:nvSpPr>
          <p:cNvPr id="252" name="Google Shape;252;gecb53547de508c5_14"/>
          <p:cNvSpPr txBox="1"/>
          <p:nvPr>
            <p:ph idx="1" type="subTitle"/>
          </p:nvPr>
        </p:nvSpPr>
        <p:spPr>
          <a:xfrm>
            <a:off x="1524000" y="223893"/>
            <a:ext cx="9144000" cy="7302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s-UY" sz="4310">
                <a:solidFill>
                  <a:schemeClr val="accent5"/>
                </a:solidFill>
              </a:rPr>
              <a:t>Correlación entre variables</a:t>
            </a:r>
            <a:endParaRPr b="1" sz="4310">
              <a:solidFill>
                <a:schemeClr val="accent5"/>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ecb53547de508c5_28"/>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b="1" lang="es-UY" sz="7000">
                <a:solidFill>
                  <a:schemeClr val="accent5"/>
                </a:solidFill>
              </a:rPr>
              <a:t>Análisis</a:t>
            </a:r>
            <a:r>
              <a:rPr lang="es-UY"/>
              <a:t> </a:t>
            </a:r>
            <a:r>
              <a:rPr b="1" lang="es-UY" sz="7000">
                <a:solidFill>
                  <a:schemeClr val="accent5"/>
                </a:solidFill>
              </a:rPr>
              <a:t>requeridos</a:t>
            </a:r>
            <a:endParaRPr/>
          </a:p>
        </p:txBody>
      </p:sp>
      <p:sp>
        <p:nvSpPr>
          <p:cNvPr id="258" name="Google Shape;258;gecb53547de508c5_28"/>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s-UY" sz="5000">
                <a:solidFill>
                  <a:schemeClr val="accent5"/>
                </a:solidFill>
              </a:rPr>
              <a:t>Selección de modelos</a:t>
            </a:r>
            <a:endParaRPr/>
          </a:p>
        </p:txBody>
      </p:sp>
      <p:pic>
        <p:nvPicPr>
          <p:cNvPr id="259" name="Google Shape;259;gecb53547de508c5_28"/>
          <p:cNvPicPr preferRelativeResize="0"/>
          <p:nvPr/>
        </p:nvPicPr>
        <p:blipFill>
          <a:blip r:embed="rId3">
            <a:alphaModFix/>
          </a:blip>
          <a:stretch>
            <a:fillRect/>
          </a:stretch>
        </p:blipFill>
        <p:spPr>
          <a:xfrm>
            <a:off x="10890425" y="95900"/>
            <a:ext cx="1222725" cy="1230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gecb53547de508c5_34"/>
          <p:cNvPicPr preferRelativeResize="0"/>
          <p:nvPr/>
        </p:nvPicPr>
        <p:blipFill>
          <a:blip r:embed="rId3">
            <a:alphaModFix/>
          </a:blip>
          <a:stretch>
            <a:fillRect/>
          </a:stretch>
        </p:blipFill>
        <p:spPr>
          <a:xfrm>
            <a:off x="10890425" y="95900"/>
            <a:ext cx="1222725" cy="1230925"/>
          </a:xfrm>
          <a:prstGeom prst="rect">
            <a:avLst/>
          </a:prstGeom>
          <a:noFill/>
          <a:ln>
            <a:noFill/>
          </a:ln>
        </p:spPr>
      </p:pic>
      <p:pic>
        <p:nvPicPr>
          <p:cNvPr id="265" name="Google Shape;265;gecb53547de508c5_34"/>
          <p:cNvPicPr preferRelativeResize="0"/>
          <p:nvPr/>
        </p:nvPicPr>
        <p:blipFill rotWithShape="1">
          <a:blip r:embed="rId4">
            <a:alphaModFix/>
          </a:blip>
          <a:srcRect b="24667" l="4752" r="63836" t="44443"/>
          <a:stretch/>
        </p:blipFill>
        <p:spPr>
          <a:xfrm>
            <a:off x="591500" y="271725"/>
            <a:ext cx="5147501" cy="3085300"/>
          </a:xfrm>
          <a:prstGeom prst="rect">
            <a:avLst/>
          </a:prstGeom>
          <a:noFill/>
          <a:ln>
            <a:noFill/>
          </a:ln>
        </p:spPr>
      </p:pic>
      <p:pic>
        <p:nvPicPr>
          <p:cNvPr id="266" name="Google Shape;266;gecb53547de508c5_34"/>
          <p:cNvPicPr preferRelativeResize="0"/>
          <p:nvPr/>
        </p:nvPicPr>
        <p:blipFill>
          <a:blip r:embed="rId5">
            <a:alphaModFix/>
          </a:blip>
          <a:stretch>
            <a:fillRect/>
          </a:stretch>
        </p:blipFill>
        <p:spPr>
          <a:xfrm>
            <a:off x="5850900" y="271714"/>
            <a:ext cx="4613375" cy="3284510"/>
          </a:xfrm>
          <a:prstGeom prst="rect">
            <a:avLst/>
          </a:prstGeom>
          <a:noFill/>
          <a:ln>
            <a:noFill/>
          </a:ln>
        </p:spPr>
      </p:pic>
      <p:sp>
        <p:nvSpPr>
          <p:cNvPr id="267" name="Google Shape;267;gecb53547de508c5_34"/>
          <p:cNvSpPr txBox="1"/>
          <p:nvPr>
            <p:ph idx="1" type="subTitle"/>
          </p:nvPr>
        </p:nvSpPr>
        <p:spPr>
          <a:xfrm>
            <a:off x="5739000" y="3852751"/>
            <a:ext cx="5360700" cy="24618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s-UY" sz="4310">
                <a:solidFill>
                  <a:schemeClr val="accent5"/>
                </a:solidFill>
              </a:rPr>
              <a:t>Modelo de una variable: Relacionamos Sales and Year</a:t>
            </a:r>
            <a:endParaRPr b="1" sz="4310">
              <a:solidFill>
                <a:schemeClr val="accent5"/>
              </a:solidFill>
            </a:endParaRPr>
          </a:p>
        </p:txBody>
      </p:sp>
      <p:pic>
        <p:nvPicPr>
          <p:cNvPr id="268" name="Google Shape;268;gecb53547de508c5_34"/>
          <p:cNvPicPr preferRelativeResize="0"/>
          <p:nvPr/>
        </p:nvPicPr>
        <p:blipFill>
          <a:blip r:embed="rId6">
            <a:alphaModFix/>
          </a:blip>
          <a:stretch>
            <a:fillRect/>
          </a:stretch>
        </p:blipFill>
        <p:spPr>
          <a:xfrm>
            <a:off x="1136525" y="3556225"/>
            <a:ext cx="4324350" cy="2600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g197557d2679_0_18"/>
          <p:cNvPicPr preferRelativeResize="0"/>
          <p:nvPr/>
        </p:nvPicPr>
        <p:blipFill>
          <a:blip r:embed="rId3">
            <a:alphaModFix/>
          </a:blip>
          <a:stretch>
            <a:fillRect/>
          </a:stretch>
        </p:blipFill>
        <p:spPr>
          <a:xfrm>
            <a:off x="10890425" y="95900"/>
            <a:ext cx="1222725" cy="1230925"/>
          </a:xfrm>
          <a:prstGeom prst="rect">
            <a:avLst/>
          </a:prstGeom>
          <a:noFill/>
          <a:ln>
            <a:noFill/>
          </a:ln>
        </p:spPr>
      </p:pic>
      <p:pic>
        <p:nvPicPr>
          <p:cNvPr id="274" name="Google Shape;274;g197557d2679_0_18"/>
          <p:cNvPicPr preferRelativeResize="0"/>
          <p:nvPr/>
        </p:nvPicPr>
        <p:blipFill>
          <a:blip r:embed="rId4">
            <a:alphaModFix/>
          </a:blip>
          <a:stretch>
            <a:fillRect/>
          </a:stretch>
        </p:blipFill>
        <p:spPr>
          <a:xfrm>
            <a:off x="2480825" y="1149412"/>
            <a:ext cx="7230350" cy="4559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g197557d2679_0_7"/>
          <p:cNvPicPr preferRelativeResize="0"/>
          <p:nvPr/>
        </p:nvPicPr>
        <p:blipFill>
          <a:blip r:embed="rId3">
            <a:alphaModFix/>
          </a:blip>
          <a:stretch>
            <a:fillRect/>
          </a:stretch>
        </p:blipFill>
        <p:spPr>
          <a:xfrm>
            <a:off x="10890425" y="95900"/>
            <a:ext cx="1222725" cy="1230925"/>
          </a:xfrm>
          <a:prstGeom prst="rect">
            <a:avLst/>
          </a:prstGeom>
          <a:noFill/>
          <a:ln>
            <a:noFill/>
          </a:ln>
        </p:spPr>
      </p:pic>
      <p:pic>
        <p:nvPicPr>
          <p:cNvPr id="280" name="Google Shape;280;g197557d2679_0_7"/>
          <p:cNvPicPr preferRelativeResize="0"/>
          <p:nvPr/>
        </p:nvPicPr>
        <p:blipFill>
          <a:blip r:embed="rId4">
            <a:alphaModFix/>
          </a:blip>
          <a:stretch>
            <a:fillRect/>
          </a:stretch>
        </p:blipFill>
        <p:spPr>
          <a:xfrm>
            <a:off x="1541038" y="2551875"/>
            <a:ext cx="8523925" cy="1754250"/>
          </a:xfrm>
          <a:prstGeom prst="rect">
            <a:avLst/>
          </a:prstGeom>
          <a:noFill/>
          <a:ln>
            <a:noFill/>
          </a:ln>
        </p:spPr>
      </p:pic>
      <p:sp>
        <p:nvSpPr>
          <p:cNvPr id="281" name="Google Shape;281;g197557d2679_0_7"/>
          <p:cNvSpPr txBox="1"/>
          <p:nvPr>
            <p:ph idx="1" type="subTitle"/>
          </p:nvPr>
        </p:nvSpPr>
        <p:spPr>
          <a:xfrm>
            <a:off x="911213" y="585325"/>
            <a:ext cx="9783600" cy="8055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s-UY" sz="4310">
                <a:solidFill>
                  <a:schemeClr val="accent5"/>
                </a:solidFill>
              </a:rPr>
              <a:t>Predicción de Sales para 2018</a:t>
            </a:r>
            <a:endParaRPr b="1" sz="4310">
              <a:solidFill>
                <a:schemeClr val="accent5"/>
              </a:solidFill>
            </a:endParaRPr>
          </a:p>
        </p:txBody>
      </p:sp>
      <p:sp>
        <p:nvSpPr>
          <p:cNvPr id="282" name="Google Shape;282;g197557d2679_0_7"/>
          <p:cNvSpPr/>
          <p:nvPr/>
        </p:nvSpPr>
        <p:spPr>
          <a:xfrm>
            <a:off x="2589725" y="3628725"/>
            <a:ext cx="2941500" cy="677400"/>
          </a:xfrm>
          <a:prstGeom prst="rect">
            <a:avLst/>
          </a:prstGeom>
          <a:no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g197557d2679_0_7"/>
          <p:cNvPicPr preferRelativeResize="0"/>
          <p:nvPr/>
        </p:nvPicPr>
        <p:blipFill>
          <a:blip r:embed="rId5">
            <a:alphaModFix/>
          </a:blip>
          <a:stretch>
            <a:fillRect/>
          </a:stretch>
        </p:blipFill>
        <p:spPr>
          <a:xfrm>
            <a:off x="7827922" y="3628725"/>
            <a:ext cx="2237053" cy="2125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
          <p:cNvPicPr preferRelativeResize="0"/>
          <p:nvPr/>
        </p:nvPicPr>
        <p:blipFill>
          <a:blip r:embed="rId3">
            <a:alphaModFix/>
          </a:blip>
          <a:stretch>
            <a:fillRect/>
          </a:stretch>
        </p:blipFill>
        <p:spPr>
          <a:xfrm>
            <a:off x="0" y="4467400"/>
            <a:ext cx="2697276" cy="2390600"/>
          </a:xfrm>
          <a:prstGeom prst="rect">
            <a:avLst/>
          </a:prstGeom>
          <a:noFill/>
          <a:ln>
            <a:noFill/>
          </a:ln>
        </p:spPr>
      </p:pic>
      <p:sp>
        <p:nvSpPr>
          <p:cNvPr id="100" name="Google Shape;100;p2"/>
          <p:cNvSpPr txBox="1"/>
          <p:nvPr>
            <p:ph type="title"/>
          </p:nvPr>
        </p:nvSpPr>
        <p:spPr>
          <a:xfrm>
            <a:off x="838200" y="48513"/>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s-UY" sz="6000">
                <a:solidFill>
                  <a:schemeClr val="accent5"/>
                </a:solidFill>
              </a:rPr>
              <a:t>Historia</a:t>
            </a:r>
            <a:endParaRPr b="1" sz="6000">
              <a:solidFill>
                <a:schemeClr val="accent5"/>
              </a:solidFill>
            </a:endParaRPr>
          </a:p>
        </p:txBody>
      </p:sp>
      <p:sp>
        <p:nvSpPr>
          <p:cNvPr id="101" name="Google Shape;101;p2"/>
          <p:cNvSpPr txBox="1"/>
          <p:nvPr>
            <p:ph idx="1" type="body"/>
          </p:nvPr>
        </p:nvSpPr>
        <p:spPr>
          <a:xfrm>
            <a:off x="838200" y="1326825"/>
            <a:ext cx="10515600" cy="1325700"/>
          </a:xfrm>
          <a:prstGeom prst="rect">
            <a:avLst/>
          </a:prstGeom>
          <a:noFill/>
          <a:ln>
            <a:noFill/>
          </a:ln>
        </p:spPr>
        <p:txBody>
          <a:bodyPr anchorCtr="0" anchor="t" bIns="45700" lIns="91425" spcFirstLastPara="1" rIns="91425" wrap="square" tIns="45700">
            <a:normAutofit/>
          </a:bodyPr>
          <a:lstStyle/>
          <a:p>
            <a:pPr indent="-393700" lvl="0" marL="457200" rtl="0" algn="l">
              <a:lnSpc>
                <a:spcPct val="90000"/>
              </a:lnSpc>
              <a:spcBef>
                <a:spcPts val="0"/>
              </a:spcBef>
              <a:spcAft>
                <a:spcPts val="0"/>
              </a:spcAft>
              <a:buSzPts val="2600"/>
              <a:buChar char="•"/>
            </a:pPr>
            <a:r>
              <a:rPr lang="es-UY" sz="2600"/>
              <a:t>Walmart es una </a:t>
            </a:r>
            <a:r>
              <a:rPr lang="es-UY" sz="2600">
                <a:highlight>
                  <a:srgbClr val="F1C232"/>
                </a:highlight>
              </a:rPr>
              <a:t>empresa multinacional</a:t>
            </a:r>
            <a:r>
              <a:rPr lang="es-UY" sz="2600"/>
              <a:t> de origen estadounidense que fue fundada por Sam Walton en el año 1962 y tiene sede principal en Arkansas, EEUU. </a:t>
            </a:r>
            <a:endParaRPr sz="2600"/>
          </a:p>
        </p:txBody>
      </p:sp>
      <p:sp>
        <p:nvSpPr>
          <p:cNvPr id="102" name="Google Shape;102;p2"/>
          <p:cNvSpPr txBox="1"/>
          <p:nvPr>
            <p:ph type="title"/>
          </p:nvPr>
        </p:nvSpPr>
        <p:spPr>
          <a:xfrm>
            <a:off x="838200" y="2321913"/>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s-UY" sz="6000">
                <a:solidFill>
                  <a:schemeClr val="accent5"/>
                </a:solidFill>
              </a:rPr>
              <a:t>¿Cómo funciona?</a:t>
            </a:r>
            <a:endParaRPr b="1" sz="6000">
              <a:solidFill>
                <a:schemeClr val="accent5"/>
              </a:solidFill>
            </a:endParaRPr>
          </a:p>
        </p:txBody>
      </p:sp>
      <p:sp>
        <p:nvSpPr>
          <p:cNvPr id="103" name="Google Shape;103;p2"/>
          <p:cNvSpPr txBox="1"/>
          <p:nvPr>
            <p:ph idx="1" type="body"/>
          </p:nvPr>
        </p:nvSpPr>
        <p:spPr>
          <a:xfrm>
            <a:off x="838200" y="3647625"/>
            <a:ext cx="10515600" cy="1230900"/>
          </a:xfrm>
          <a:prstGeom prst="rect">
            <a:avLst/>
          </a:prstGeom>
          <a:noFill/>
          <a:ln>
            <a:noFill/>
          </a:ln>
        </p:spPr>
        <p:txBody>
          <a:bodyPr anchorCtr="0" anchor="t" bIns="45700" lIns="91425" spcFirstLastPara="1" rIns="91425" wrap="square" tIns="45700">
            <a:normAutofit/>
          </a:bodyPr>
          <a:lstStyle/>
          <a:p>
            <a:pPr indent="-393700" lvl="0" marL="457200" rtl="0" algn="l">
              <a:lnSpc>
                <a:spcPct val="90000"/>
              </a:lnSpc>
              <a:spcBef>
                <a:spcPts val="0"/>
              </a:spcBef>
              <a:spcAft>
                <a:spcPts val="0"/>
              </a:spcAft>
              <a:buSzPts val="2600"/>
              <a:buChar char="•"/>
            </a:pPr>
            <a:r>
              <a:rPr lang="es-UY" sz="2600"/>
              <a:t>La multinacional </a:t>
            </a:r>
            <a:r>
              <a:rPr lang="es-UY" sz="2600">
                <a:highlight>
                  <a:srgbClr val="F1C232"/>
                </a:highlight>
              </a:rPr>
              <a:t>vende al por menor</a:t>
            </a:r>
            <a:r>
              <a:rPr lang="es-UY" sz="2600"/>
              <a:t>, y funciona como una </a:t>
            </a:r>
            <a:r>
              <a:rPr lang="es-UY" sz="2600">
                <a:highlight>
                  <a:srgbClr val="F1C232"/>
                </a:highlight>
              </a:rPr>
              <a:t>cadena de hipermercados</a:t>
            </a:r>
            <a:r>
              <a:rPr lang="es-UY" sz="2600"/>
              <a:t>, almacenes grandes de descuento y almacenes de comestibles.</a:t>
            </a:r>
            <a:endParaRPr sz="2600"/>
          </a:p>
        </p:txBody>
      </p:sp>
      <p:pic>
        <p:nvPicPr>
          <p:cNvPr id="104" name="Google Shape;104;p2"/>
          <p:cNvPicPr preferRelativeResize="0"/>
          <p:nvPr/>
        </p:nvPicPr>
        <p:blipFill>
          <a:blip r:embed="rId4">
            <a:alphaModFix/>
          </a:blip>
          <a:stretch>
            <a:fillRect/>
          </a:stretch>
        </p:blipFill>
        <p:spPr>
          <a:xfrm>
            <a:off x="10890425" y="95900"/>
            <a:ext cx="1222725" cy="1230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3200"/>
                                        <p:tgtEl>
                                          <p:spTgt spid="99"/>
                                        </p:tgtEl>
                                        <p:attrNameLst>
                                          <p:attrName>ppt_x</p:attrName>
                                        </p:attrNameLst>
                                      </p:cBhvr>
                                      <p:tavLst>
                                        <p:tav fmla="" tm="0">
                                          <p:val>
                                            <p:strVal val="#ppt_x"/>
                                          </p:val>
                                        </p:tav>
                                        <p:tav fmla="" tm="100000">
                                          <p:val>
                                            <p:strVal val="#ppt_x+1"/>
                                          </p:val>
                                        </p:tav>
                                      </p:tavLst>
                                    </p:anim>
                                    <p:set>
                                      <p:cBhvr>
                                        <p:cTn dur="1" fill="hold">
                                          <p:stCondLst>
                                            <p:cond delay="3200"/>
                                          </p:stCondLst>
                                        </p:cTn>
                                        <p:tgtEl>
                                          <p:spTgt spid="9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3"/>
          <p:cNvSpPr txBox="1"/>
          <p:nvPr>
            <p:ph type="title"/>
          </p:nvPr>
        </p:nvSpPr>
        <p:spPr>
          <a:xfrm>
            <a:off x="838200" y="109350"/>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s-UY" sz="6000">
                <a:solidFill>
                  <a:schemeClr val="accent5"/>
                </a:solidFill>
              </a:rPr>
              <a:t>Estructura</a:t>
            </a:r>
            <a:endParaRPr b="1" sz="6000">
              <a:solidFill>
                <a:schemeClr val="accent5"/>
              </a:solidFill>
            </a:endParaRPr>
          </a:p>
        </p:txBody>
      </p:sp>
      <p:sp>
        <p:nvSpPr>
          <p:cNvPr id="110" name="Google Shape;110;p3"/>
          <p:cNvSpPr txBox="1"/>
          <p:nvPr>
            <p:ph idx="1" type="body"/>
          </p:nvPr>
        </p:nvSpPr>
        <p:spPr>
          <a:xfrm>
            <a:off x="697349" y="1626875"/>
            <a:ext cx="10797300" cy="4351200"/>
          </a:xfrm>
          <a:prstGeom prst="rect">
            <a:avLst/>
          </a:prstGeom>
          <a:noFill/>
          <a:ln>
            <a:noFill/>
          </a:ln>
        </p:spPr>
        <p:txBody>
          <a:bodyPr anchorCtr="0" anchor="t" bIns="45700" lIns="91425" spcFirstLastPara="1" rIns="91425" wrap="square" tIns="45700">
            <a:normAutofit/>
          </a:bodyPr>
          <a:lstStyle/>
          <a:p>
            <a:pPr indent="-393700" lvl="0" marL="457200" rtl="0" algn="l">
              <a:lnSpc>
                <a:spcPct val="90000"/>
              </a:lnSpc>
              <a:spcBef>
                <a:spcPts val="0"/>
              </a:spcBef>
              <a:spcAft>
                <a:spcPts val="0"/>
              </a:spcAft>
              <a:buSzPts val="2600"/>
              <a:buChar char="•"/>
            </a:pPr>
            <a:r>
              <a:rPr lang="es-UY" sz="2600"/>
              <a:t>Es la compañía con los </a:t>
            </a:r>
            <a:r>
              <a:rPr lang="es-UY" sz="2600">
                <a:highlight>
                  <a:srgbClr val="F1C232"/>
                </a:highlight>
              </a:rPr>
              <a:t>mayores ingresos del mundo</a:t>
            </a:r>
            <a:r>
              <a:rPr lang="es-UY" sz="2600"/>
              <a:t>, casi medio trillón de dólares al año, así como el </a:t>
            </a:r>
            <a:r>
              <a:rPr lang="es-UY" sz="2600">
                <a:highlight>
                  <a:srgbClr val="F1C232"/>
                </a:highlight>
              </a:rPr>
              <a:t>empleador privado más grande del mundo</a:t>
            </a:r>
            <a:r>
              <a:rPr lang="es-UY" sz="2600"/>
              <a:t> con 2,3 millones de empleados de acuerdo con la revista Forbes.</a:t>
            </a:r>
            <a:endParaRPr sz="2600"/>
          </a:p>
          <a:p>
            <a:pPr indent="-393700" lvl="0" marL="457200" rtl="0" algn="l">
              <a:lnSpc>
                <a:spcPct val="90000"/>
              </a:lnSpc>
              <a:spcBef>
                <a:spcPts val="0"/>
              </a:spcBef>
              <a:spcAft>
                <a:spcPts val="0"/>
              </a:spcAft>
              <a:buSzPts val="2600"/>
              <a:buChar char="•"/>
            </a:pPr>
            <a:r>
              <a:rPr lang="es-UY" sz="2600"/>
              <a:t>Tiene casi </a:t>
            </a:r>
            <a:r>
              <a:rPr lang="es-UY" sz="2600">
                <a:highlight>
                  <a:srgbClr val="F1C232"/>
                </a:highlight>
              </a:rPr>
              <a:t>11.000</a:t>
            </a:r>
            <a:r>
              <a:rPr lang="es-UY" sz="2600">
                <a:highlight>
                  <a:srgbClr val="F1C232"/>
                </a:highlight>
              </a:rPr>
              <a:t> tiendas bajo 65 marcas en 28 países</a:t>
            </a:r>
            <a:r>
              <a:rPr lang="es-UY" sz="2600"/>
              <a:t> y cuenta con sitios web de comercio electrónico en 11 países.​ Opera bajo distintos nombres:</a:t>
            </a:r>
            <a:endParaRPr sz="2600"/>
          </a:p>
          <a:p>
            <a:pPr indent="-393700" lvl="2" marL="1371600" rtl="0" algn="l">
              <a:lnSpc>
                <a:spcPct val="90000"/>
              </a:lnSpc>
              <a:spcBef>
                <a:spcPts val="0"/>
              </a:spcBef>
              <a:spcAft>
                <a:spcPts val="0"/>
              </a:spcAft>
              <a:buSzPts val="2600"/>
              <a:buChar char="•"/>
            </a:pPr>
            <a:r>
              <a:rPr lang="es-UY" sz="2600"/>
              <a:t>“Walmart”- Estados Unidos, Canadá, </a:t>
            </a:r>
            <a:r>
              <a:rPr lang="es-UY" sz="2600"/>
              <a:t>México</a:t>
            </a:r>
            <a:r>
              <a:rPr lang="es-UY" sz="2600"/>
              <a:t> y Centroamérica</a:t>
            </a:r>
            <a:endParaRPr sz="2600"/>
          </a:p>
          <a:p>
            <a:pPr indent="-393700" lvl="2" marL="1371600" rtl="0" algn="l">
              <a:lnSpc>
                <a:spcPct val="90000"/>
              </a:lnSpc>
              <a:spcBef>
                <a:spcPts val="0"/>
              </a:spcBef>
              <a:spcAft>
                <a:spcPts val="0"/>
              </a:spcAft>
              <a:buSzPts val="2600"/>
              <a:buChar char="•"/>
            </a:pPr>
            <a:r>
              <a:rPr lang="es-UY" sz="2600"/>
              <a:t>“Asda”- Reino Unido</a:t>
            </a:r>
            <a:endParaRPr sz="2600"/>
          </a:p>
          <a:p>
            <a:pPr indent="-393700" lvl="2" marL="1371600" rtl="0" algn="l">
              <a:lnSpc>
                <a:spcPct val="90000"/>
              </a:lnSpc>
              <a:spcBef>
                <a:spcPts val="0"/>
              </a:spcBef>
              <a:spcAft>
                <a:spcPts val="0"/>
              </a:spcAft>
              <a:buSzPts val="2600"/>
              <a:buChar char="•"/>
            </a:pPr>
            <a:r>
              <a:rPr lang="es-UY" sz="2600"/>
              <a:t>“Grupo Seiyu”- Japón</a:t>
            </a:r>
            <a:endParaRPr sz="2600"/>
          </a:p>
          <a:p>
            <a:pPr indent="-393700" lvl="2" marL="1371600" rtl="0" algn="l">
              <a:lnSpc>
                <a:spcPct val="90000"/>
              </a:lnSpc>
              <a:spcBef>
                <a:spcPts val="0"/>
              </a:spcBef>
              <a:spcAft>
                <a:spcPts val="0"/>
              </a:spcAft>
              <a:buSzPts val="2600"/>
              <a:buChar char="•"/>
            </a:pPr>
            <a:r>
              <a:rPr lang="es-UY" sz="2600"/>
              <a:t>“Best Price”- India</a:t>
            </a:r>
            <a:endParaRPr sz="2600"/>
          </a:p>
          <a:p>
            <a:pPr indent="0" lvl="0" marL="0" rtl="0" algn="ctr">
              <a:lnSpc>
                <a:spcPct val="90000"/>
              </a:lnSpc>
              <a:spcBef>
                <a:spcPts val="1000"/>
              </a:spcBef>
              <a:spcAft>
                <a:spcPts val="0"/>
              </a:spcAft>
              <a:buClr>
                <a:schemeClr val="dk1"/>
              </a:buClr>
              <a:buSzPts val="2000"/>
              <a:buNone/>
            </a:pPr>
            <a:r>
              <a:rPr lang="es-UY" sz="2300"/>
              <a:t> </a:t>
            </a:r>
            <a:endParaRPr sz="3100"/>
          </a:p>
        </p:txBody>
      </p:sp>
      <p:pic>
        <p:nvPicPr>
          <p:cNvPr id="111" name="Google Shape;111;p3"/>
          <p:cNvPicPr preferRelativeResize="0"/>
          <p:nvPr/>
        </p:nvPicPr>
        <p:blipFill>
          <a:blip r:embed="rId3">
            <a:alphaModFix/>
          </a:blip>
          <a:stretch>
            <a:fillRect/>
          </a:stretch>
        </p:blipFill>
        <p:spPr>
          <a:xfrm>
            <a:off x="10890425" y="95900"/>
            <a:ext cx="1222725" cy="1230925"/>
          </a:xfrm>
          <a:prstGeom prst="rect">
            <a:avLst/>
          </a:prstGeom>
          <a:noFill/>
          <a:ln>
            <a:noFill/>
          </a:ln>
        </p:spPr>
      </p:pic>
      <p:pic>
        <p:nvPicPr>
          <p:cNvPr id="112" name="Google Shape;112;p3"/>
          <p:cNvPicPr preferRelativeResize="0"/>
          <p:nvPr/>
        </p:nvPicPr>
        <p:blipFill>
          <a:blip r:embed="rId4">
            <a:alphaModFix/>
          </a:blip>
          <a:stretch>
            <a:fillRect/>
          </a:stretch>
        </p:blipFill>
        <p:spPr>
          <a:xfrm>
            <a:off x="4922600" y="4078075"/>
            <a:ext cx="2346800" cy="2346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4"/>
          <p:cNvSpPr txBox="1"/>
          <p:nvPr>
            <p:ph type="title"/>
          </p:nvPr>
        </p:nvSpPr>
        <p:spPr>
          <a:xfrm>
            <a:off x="838200" y="285200"/>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s-UY" sz="6100">
                <a:solidFill>
                  <a:schemeClr val="accent5"/>
                </a:solidFill>
              </a:rPr>
              <a:t>Objetivos de la empresa	</a:t>
            </a:r>
            <a:endParaRPr b="1" sz="6100">
              <a:solidFill>
                <a:schemeClr val="accent5"/>
              </a:solidFill>
            </a:endParaRPr>
          </a:p>
        </p:txBody>
      </p:sp>
      <p:sp>
        <p:nvSpPr>
          <p:cNvPr id="118" name="Google Shape;118;p4"/>
          <p:cNvSpPr txBox="1"/>
          <p:nvPr>
            <p:ph idx="1" type="body"/>
          </p:nvPr>
        </p:nvSpPr>
        <p:spPr>
          <a:xfrm>
            <a:off x="2667000" y="1786750"/>
            <a:ext cx="6858000" cy="4620000"/>
          </a:xfrm>
          <a:prstGeom prst="rect">
            <a:avLst/>
          </a:prstGeom>
          <a:noFill/>
          <a:ln>
            <a:noFill/>
          </a:ln>
        </p:spPr>
        <p:txBody>
          <a:bodyPr anchorCtr="0" anchor="t" bIns="45700" lIns="91425" spcFirstLastPara="1" rIns="91425" wrap="square" tIns="45700">
            <a:normAutofit/>
          </a:bodyPr>
          <a:lstStyle/>
          <a:p>
            <a:pPr indent="-330200" lvl="0" marL="457200" rtl="0" algn="l">
              <a:lnSpc>
                <a:spcPct val="90000"/>
              </a:lnSpc>
              <a:spcBef>
                <a:spcPts val="0"/>
              </a:spcBef>
              <a:spcAft>
                <a:spcPts val="0"/>
              </a:spcAft>
              <a:buSzPts val="1600"/>
              <a:buChar char="●"/>
            </a:pPr>
            <a:r>
              <a:rPr lang="es-UY" sz="2600"/>
              <a:t>Mejorar la calidad de vida de las familias</a:t>
            </a:r>
            <a:endParaRPr sz="2600"/>
          </a:p>
          <a:p>
            <a:pPr indent="-330200" lvl="0" marL="457200" rtl="0" algn="l">
              <a:lnSpc>
                <a:spcPct val="90000"/>
              </a:lnSpc>
              <a:spcBef>
                <a:spcPts val="0"/>
              </a:spcBef>
              <a:spcAft>
                <a:spcPts val="0"/>
              </a:spcAft>
              <a:buSzPts val="1600"/>
              <a:buChar char="●"/>
            </a:pPr>
            <a:r>
              <a:rPr lang="es-UY" sz="2600"/>
              <a:t>Generar ahorros con propuesta de precios bajos todos los </a:t>
            </a:r>
            <a:r>
              <a:rPr lang="es-UY" sz="2600"/>
              <a:t>días</a:t>
            </a:r>
            <a:endParaRPr sz="2600"/>
          </a:p>
          <a:p>
            <a:pPr indent="-330200" lvl="0" marL="457200" rtl="0" algn="l">
              <a:lnSpc>
                <a:spcPct val="90000"/>
              </a:lnSpc>
              <a:spcBef>
                <a:spcPts val="0"/>
              </a:spcBef>
              <a:spcAft>
                <a:spcPts val="0"/>
              </a:spcAft>
              <a:buSzPts val="1600"/>
              <a:buChar char="●"/>
            </a:pPr>
            <a:r>
              <a:rPr lang="es-UY" sz="2600"/>
              <a:t>Ofrecer la mejor experiencia de compra</a:t>
            </a:r>
            <a:endParaRPr sz="2600"/>
          </a:p>
          <a:p>
            <a:pPr indent="-330200" lvl="0" marL="457200" rtl="0" algn="l">
              <a:lnSpc>
                <a:spcPct val="90000"/>
              </a:lnSpc>
              <a:spcBef>
                <a:spcPts val="0"/>
              </a:spcBef>
              <a:spcAft>
                <a:spcPts val="0"/>
              </a:spcAft>
              <a:buSzPts val="1600"/>
              <a:buChar char="●"/>
            </a:pPr>
            <a:r>
              <a:rPr lang="es-UY" sz="2600"/>
              <a:t>Duplicar las ventas en 10 años</a:t>
            </a:r>
            <a:endParaRPr sz="2600"/>
          </a:p>
          <a:p>
            <a:pPr indent="-330200" lvl="0" marL="457200" rtl="0" algn="l">
              <a:lnSpc>
                <a:spcPct val="90000"/>
              </a:lnSpc>
              <a:spcBef>
                <a:spcPts val="0"/>
              </a:spcBef>
              <a:spcAft>
                <a:spcPts val="0"/>
              </a:spcAft>
              <a:buSzPts val="1600"/>
              <a:buChar char="●"/>
            </a:pPr>
            <a:r>
              <a:rPr lang="es-UY" sz="2600"/>
              <a:t>Crecer las utilidades más que las ventas</a:t>
            </a:r>
            <a:endParaRPr sz="2600"/>
          </a:p>
          <a:p>
            <a:pPr indent="-330200" lvl="0" marL="457200" rtl="0" algn="l">
              <a:lnSpc>
                <a:spcPct val="90000"/>
              </a:lnSpc>
              <a:spcBef>
                <a:spcPts val="0"/>
              </a:spcBef>
              <a:spcAft>
                <a:spcPts val="0"/>
              </a:spcAft>
              <a:buSzPts val="1600"/>
              <a:buChar char="●"/>
            </a:pPr>
            <a:r>
              <a:rPr lang="es-UY" sz="2600"/>
              <a:t>Adaptar las formas de trabajar para ser más eficientes</a:t>
            </a:r>
            <a:endParaRPr sz="2600"/>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0"/>
              </a:spcBef>
              <a:spcAft>
                <a:spcPts val="0"/>
              </a:spcAft>
              <a:buClr>
                <a:schemeClr val="dk1"/>
              </a:buClr>
              <a:buSzPts val="2800"/>
              <a:buNone/>
            </a:pPr>
            <a:r>
              <a:t/>
            </a:r>
            <a:endParaRPr/>
          </a:p>
        </p:txBody>
      </p:sp>
      <p:pic>
        <p:nvPicPr>
          <p:cNvPr id="119" name="Google Shape;119;p4"/>
          <p:cNvPicPr preferRelativeResize="0"/>
          <p:nvPr/>
        </p:nvPicPr>
        <p:blipFill>
          <a:blip r:embed="rId3">
            <a:alphaModFix/>
          </a:blip>
          <a:stretch>
            <a:fillRect/>
          </a:stretch>
        </p:blipFill>
        <p:spPr>
          <a:xfrm>
            <a:off x="10890425" y="95900"/>
            <a:ext cx="1222725" cy="1230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s-UY" sz="6000">
                <a:solidFill>
                  <a:schemeClr val="accent5"/>
                </a:solidFill>
              </a:rPr>
              <a:t>Objetivos del trabajo</a:t>
            </a:r>
            <a:endParaRPr b="1" sz="6000">
              <a:solidFill>
                <a:schemeClr val="accent5"/>
              </a:solidFill>
            </a:endParaRPr>
          </a:p>
        </p:txBody>
      </p:sp>
      <p:sp>
        <p:nvSpPr>
          <p:cNvPr id="125" name="Google Shape;125;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s-UY" sz="2600"/>
              <a:t>Walmart realiza </a:t>
            </a:r>
            <a:r>
              <a:rPr lang="es-UY" sz="2600">
                <a:highlight>
                  <a:srgbClr val="F1C232"/>
                </a:highlight>
              </a:rPr>
              <a:t>venta de productos variados</a:t>
            </a:r>
            <a:r>
              <a:rPr lang="es-UY" sz="2600"/>
              <a:t> y realiza distintos tipos de descuentos a lo largo del año. El objetivo del trabajo es estudiar específicamente las ventas en el periodo “Black Friday” y poder determinar las ganancias obtenidas a partir de este evento al igual que los productos </a:t>
            </a:r>
            <a:r>
              <a:rPr lang="es-UY" sz="2600"/>
              <a:t>más</a:t>
            </a:r>
            <a:r>
              <a:rPr lang="es-UY" sz="2600"/>
              <a:t> vendidos, con ayuda de diversos datasets que nos provean dicha información.</a:t>
            </a:r>
            <a:endParaRPr sz="2600"/>
          </a:p>
        </p:txBody>
      </p:sp>
      <p:pic>
        <p:nvPicPr>
          <p:cNvPr id="126" name="Google Shape;126;p5"/>
          <p:cNvPicPr preferRelativeResize="0"/>
          <p:nvPr/>
        </p:nvPicPr>
        <p:blipFill>
          <a:blip r:embed="rId3">
            <a:alphaModFix/>
          </a:blip>
          <a:stretch>
            <a:fillRect/>
          </a:stretch>
        </p:blipFill>
        <p:spPr>
          <a:xfrm>
            <a:off x="10890425" y="95900"/>
            <a:ext cx="1222725" cy="1230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s-UY" sz="6000">
                <a:solidFill>
                  <a:schemeClr val="accent5"/>
                </a:solidFill>
              </a:rPr>
              <a:t>Ciclo del negocio</a:t>
            </a:r>
            <a:endParaRPr b="1" sz="6000">
              <a:solidFill>
                <a:schemeClr val="accent5"/>
              </a:solidFill>
            </a:endParaRPr>
          </a:p>
        </p:txBody>
      </p:sp>
      <p:sp>
        <p:nvSpPr>
          <p:cNvPr id="132" name="Google Shape;132;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s-UY">
                <a:latin typeface="Arial"/>
                <a:ea typeface="Arial"/>
                <a:cs typeface="Arial"/>
                <a:sym typeface="Arial"/>
              </a:rPr>
              <a:t>Walmart no tiene un ciclo de negocio determinado, trabaja durante todo el año. Sin embargo las zafras ocasionadas en diferentes fechas significante hacen que la empresa eleve sus ventas ampliamente</a:t>
            </a:r>
            <a:endParaRPr>
              <a:latin typeface="Arial"/>
              <a:ea typeface="Arial"/>
              <a:cs typeface="Arial"/>
              <a:sym typeface="Arial"/>
            </a:endParaRPr>
          </a:p>
        </p:txBody>
      </p:sp>
      <p:pic>
        <p:nvPicPr>
          <p:cNvPr id="133" name="Google Shape;133;p6"/>
          <p:cNvPicPr preferRelativeResize="0"/>
          <p:nvPr/>
        </p:nvPicPr>
        <p:blipFill>
          <a:blip r:embed="rId3">
            <a:alphaModFix/>
          </a:blip>
          <a:stretch>
            <a:fillRect/>
          </a:stretch>
        </p:blipFill>
        <p:spPr>
          <a:xfrm>
            <a:off x="10890425" y="95900"/>
            <a:ext cx="1222725" cy="1230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s-UY" sz="6000">
                <a:solidFill>
                  <a:schemeClr val="accent5"/>
                </a:solidFill>
              </a:rPr>
              <a:t>Tipo de Productos</a:t>
            </a:r>
            <a:endParaRPr b="1" sz="6000">
              <a:solidFill>
                <a:schemeClr val="accent5"/>
              </a:solidFill>
            </a:endParaRPr>
          </a:p>
        </p:txBody>
      </p:sp>
      <p:pic>
        <p:nvPicPr>
          <p:cNvPr id="139" name="Google Shape;139;p7"/>
          <p:cNvPicPr preferRelativeResize="0"/>
          <p:nvPr/>
        </p:nvPicPr>
        <p:blipFill>
          <a:blip r:embed="rId3">
            <a:alphaModFix/>
          </a:blip>
          <a:stretch>
            <a:fillRect/>
          </a:stretch>
        </p:blipFill>
        <p:spPr>
          <a:xfrm>
            <a:off x="10890425" y="95900"/>
            <a:ext cx="1222725" cy="1230925"/>
          </a:xfrm>
          <a:prstGeom prst="rect">
            <a:avLst/>
          </a:prstGeom>
          <a:noFill/>
          <a:ln>
            <a:noFill/>
          </a:ln>
        </p:spPr>
      </p:pic>
      <p:pic>
        <p:nvPicPr>
          <p:cNvPr id="140" name="Google Shape;140;p7"/>
          <p:cNvPicPr preferRelativeResize="0"/>
          <p:nvPr/>
        </p:nvPicPr>
        <p:blipFill>
          <a:blip r:embed="rId4">
            <a:alphaModFix/>
          </a:blip>
          <a:stretch>
            <a:fillRect/>
          </a:stretch>
        </p:blipFill>
        <p:spPr>
          <a:xfrm>
            <a:off x="3944300" y="1843100"/>
            <a:ext cx="3758473" cy="4862500"/>
          </a:xfrm>
          <a:prstGeom prst="rect">
            <a:avLst/>
          </a:prstGeom>
          <a:noFill/>
          <a:ln>
            <a:noFill/>
          </a:ln>
        </p:spPr>
      </p:pic>
      <p:pic>
        <p:nvPicPr>
          <p:cNvPr id="141" name="Google Shape;141;p7"/>
          <p:cNvPicPr preferRelativeResize="0"/>
          <p:nvPr/>
        </p:nvPicPr>
        <p:blipFill>
          <a:blip r:embed="rId5">
            <a:alphaModFix/>
          </a:blip>
          <a:stretch>
            <a:fillRect/>
          </a:stretch>
        </p:blipFill>
        <p:spPr>
          <a:xfrm>
            <a:off x="7881822" y="1843088"/>
            <a:ext cx="4071482" cy="4862512"/>
          </a:xfrm>
          <a:prstGeom prst="rect">
            <a:avLst/>
          </a:prstGeom>
          <a:noFill/>
          <a:ln>
            <a:noFill/>
          </a:ln>
        </p:spPr>
      </p:pic>
      <p:pic>
        <p:nvPicPr>
          <p:cNvPr id="142" name="Google Shape;142;p7"/>
          <p:cNvPicPr preferRelativeResize="0"/>
          <p:nvPr/>
        </p:nvPicPr>
        <p:blipFill>
          <a:blip r:embed="rId6">
            <a:alphaModFix/>
          </a:blip>
          <a:stretch>
            <a:fillRect/>
          </a:stretch>
        </p:blipFill>
        <p:spPr>
          <a:xfrm>
            <a:off x="241675" y="1843100"/>
            <a:ext cx="3523573" cy="486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s-UY" sz="6000">
                <a:solidFill>
                  <a:schemeClr val="accent5"/>
                </a:solidFill>
              </a:rPr>
              <a:t>Zafras del negocio</a:t>
            </a:r>
            <a:endParaRPr b="1" sz="6000">
              <a:solidFill>
                <a:schemeClr val="accent5"/>
              </a:solidFill>
            </a:endParaRPr>
          </a:p>
        </p:txBody>
      </p:sp>
      <p:sp>
        <p:nvSpPr>
          <p:cNvPr id="148" name="Google Shape;148;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93700" lvl="0" marL="457200" rtl="0" algn="l">
              <a:lnSpc>
                <a:spcPct val="90000"/>
              </a:lnSpc>
              <a:spcBef>
                <a:spcPts val="0"/>
              </a:spcBef>
              <a:spcAft>
                <a:spcPts val="0"/>
              </a:spcAft>
              <a:buSzPts val="2600"/>
              <a:buChar char="•"/>
            </a:pPr>
            <a:r>
              <a:rPr lang="es-UY" sz="2600"/>
              <a:t>Walmart es una empresa muy grande como se vio anteriormente. Las ventas son elevadas y es un tipo de negocio que </a:t>
            </a:r>
            <a:r>
              <a:rPr lang="es-UY" sz="2600">
                <a:highlight>
                  <a:srgbClr val="F1C232"/>
                </a:highlight>
              </a:rPr>
              <a:t>tiene ingresos constantemente</a:t>
            </a:r>
            <a:r>
              <a:rPr lang="es-UY" sz="2600"/>
              <a:t>. Las zafras por lo general se dan en </a:t>
            </a:r>
            <a:r>
              <a:rPr lang="es-UY" sz="2600">
                <a:highlight>
                  <a:srgbClr val="F1C232"/>
                </a:highlight>
              </a:rPr>
              <a:t>festividades</a:t>
            </a:r>
            <a:r>
              <a:rPr lang="es-UY" sz="2600"/>
              <a:t> o eventos especiales que organiza el negocio. Ejemplos de estos son </a:t>
            </a:r>
            <a:r>
              <a:rPr lang="es-UY" sz="2600">
                <a:highlight>
                  <a:srgbClr val="F1C232"/>
                </a:highlight>
              </a:rPr>
              <a:t>Black Friday, Navidad, Comienzo de Clases, Memorial Day</a:t>
            </a:r>
            <a:r>
              <a:rPr lang="es-UY" sz="2600"/>
              <a:t>, entre otros los cuales fomentan e incrementan las ventas de uno o más tipos de productos que disponen en su catálogo de ventas.</a:t>
            </a:r>
            <a:endParaRPr sz="2600"/>
          </a:p>
        </p:txBody>
      </p:sp>
      <p:pic>
        <p:nvPicPr>
          <p:cNvPr id="149" name="Google Shape;149;p8"/>
          <p:cNvPicPr preferRelativeResize="0"/>
          <p:nvPr/>
        </p:nvPicPr>
        <p:blipFill>
          <a:blip r:embed="rId3">
            <a:alphaModFix/>
          </a:blip>
          <a:stretch>
            <a:fillRect/>
          </a:stretch>
        </p:blipFill>
        <p:spPr>
          <a:xfrm>
            <a:off x="10890425" y="95900"/>
            <a:ext cx="1222725" cy="1230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2022-10-11T17:18:55Z</dcterms:created>
  <dc:creator>Mateo González</dc:creator>
</cp:coreProperties>
</file>